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30"/>
  </p:handoutMasterIdLst>
  <p:sldIdLst>
    <p:sldId id="256" r:id="rId2"/>
    <p:sldId id="341" r:id="rId3"/>
    <p:sldId id="368" r:id="rId4"/>
    <p:sldId id="340" r:id="rId5"/>
    <p:sldId id="365" r:id="rId6"/>
    <p:sldId id="353" r:id="rId7"/>
    <p:sldId id="319" r:id="rId8"/>
    <p:sldId id="289" r:id="rId9"/>
    <p:sldId id="346" r:id="rId10"/>
    <p:sldId id="355" r:id="rId11"/>
    <p:sldId id="370" r:id="rId12"/>
    <p:sldId id="364" r:id="rId13"/>
    <p:sldId id="337" r:id="rId14"/>
    <p:sldId id="291" r:id="rId15"/>
    <p:sldId id="366" r:id="rId16"/>
    <p:sldId id="356" r:id="rId17"/>
    <p:sldId id="374" r:id="rId18"/>
    <p:sldId id="371" r:id="rId19"/>
    <p:sldId id="372" r:id="rId20"/>
    <p:sldId id="373" r:id="rId21"/>
    <p:sldId id="363" r:id="rId22"/>
    <p:sldId id="369" r:id="rId23"/>
    <p:sldId id="361" r:id="rId24"/>
    <p:sldId id="367" r:id="rId25"/>
    <p:sldId id="352" r:id="rId26"/>
    <p:sldId id="314" r:id="rId27"/>
    <p:sldId id="281" r:id="rId28"/>
    <p:sldId id="323" r:id="rId29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87C"/>
    <a:srgbClr val="800000"/>
    <a:srgbClr val="A50021"/>
    <a:srgbClr val="FF0000"/>
    <a:srgbClr val="990000"/>
    <a:srgbClr val="2C2024"/>
    <a:srgbClr val="CC0066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99" autoAdjust="0"/>
    <p:restoredTop sz="94640" autoAdjust="0"/>
  </p:normalViewPr>
  <p:slideViewPr>
    <p:cSldViewPr>
      <p:cViewPr varScale="1">
        <p:scale>
          <a:sx n="38" d="100"/>
          <a:sy n="38" d="100"/>
        </p:scale>
        <p:origin x="-154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7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17" tIns="45309" rIns="90617" bIns="45309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993" y="1"/>
            <a:ext cx="2889937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17" tIns="45309" rIns="90617" bIns="45309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517"/>
            <a:ext cx="2889937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17" tIns="45309" rIns="90617" bIns="45309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993" y="9429517"/>
            <a:ext cx="2889937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17" tIns="45309" rIns="90617" bIns="45309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30755CCA-3312-43C9-A615-A5A8AFD0C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370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2647949"/>
            <a:ext cx="3571875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4" y="1730403"/>
            <a:ext cx="5648623" cy="1204307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9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October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October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October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October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2" y="2647949"/>
            <a:ext cx="3571875" cy="421005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8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October 18,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October 18,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October 18,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October 18,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October 18,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2647949"/>
            <a:ext cx="3571875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8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4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4" y="2618913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October 18,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7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2647949"/>
            <a:ext cx="3571875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" y="5048250"/>
            <a:ext cx="3571875" cy="1809751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2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1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October 18,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9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October 18,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3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3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" y="1"/>
          <a:ext cx="1116013" cy="609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" name="Photo Editor Photo" r:id="rId14" imgW="971686" imgH="7752381" progId="MSPhotoEd.3">
                  <p:embed/>
                </p:oleObj>
              </mc:Choice>
              <mc:Fallback>
                <p:oleObj name="Photo Editor Photo" r:id="rId14" imgW="971686" imgH="77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116013" cy="609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RHMLogoComp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187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 userDrawn="1"/>
        </p:nvGraphicFramePr>
        <p:xfrm>
          <a:off x="2" y="1"/>
          <a:ext cx="1116013" cy="609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7" name="Photo Editor Photo" r:id="rId17" imgW="971686" imgH="7752381" progId="MSPhotoEd.3">
                  <p:embed/>
                </p:oleObj>
              </mc:Choice>
              <mc:Fallback>
                <p:oleObj name="Photo Editor Photo" r:id="rId17" imgW="971686" imgH="77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116013" cy="609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RHMLogoComp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187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omensenews.org/story/international-policyunited-nations/150427/victims-wartime-rape-abortion-out-reach?utm_source=email&amp;utm_medium=email&amp;utm_campaign=email%22" TargetMode="External"/><Relationship Id="rId2" Type="http://schemas.openxmlformats.org/officeDocument/2006/relationships/hyperlink" Target="http://www.gapminder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c.ca/news/world/protests-in-paraguay-where-abortion-is-illegal-in-case-of-10-year-old-rape-victim-1.307043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c.ca/news/world/protests-in-paraguay-where-abortion-is-illegal-in-case-of-10-year-old-rape-victim-1.307043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16" y="908720"/>
            <a:ext cx="4968552" cy="21602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sz="4000" b="1" smtClean="0">
                <a:solidFill>
                  <a:srgbClr val="1B587C"/>
                </a:solidFill>
                <a:effectLst/>
                <a:latin typeface="Calibri" pitchFamily="34" charset="0"/>
                <a:cs typeface="Calibri" pitchFamily="34" charset="0"/>
              </a:rPr>
              <a:t>abortion today: </a:t>
            </a:r>
            <a:br>
              <a:rPr lang="en-GB" sz="4000" b="1" smtClean="0">
                <a:solidFill>
                  <a:srgbClr val="1B587C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GB" sz="800" b="1" smtClean="0">
                <a:solidFill>
                  <a:srgbClr val="1B587C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GB" sz="800" b="1" smtClean="0">
                <a:solidFill>
                  <a:srgbClr val="1B587C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GB" sz="4000" b="1" smtClean="0">
                <a:solidFill>
                  <a:srgbClr val="1B587C"/>
                </a:solidFill>
                <a:effectLst/>
                <a:latin typeface="Calibri" pitchFamily="34" charset="0"/>
                <a:cs typeface="Calibri" pitchFamily="34" charset="0"/>
              </a:rPr>
              <a:t>WHAT WOMEN NEED </a:t>
            </a:r>
            <a:r>
              <a:rPr lang="en-GB" sz="4000" b="1" cap="none" smtClean="0">
                <a:solidFill>
                  <a:srgbClr val="1B587C"/>
                </a:solidFill>
                <a:effectLst/>
                <a:latin typeface="Calibri" pitchFamily="34" charset="0"/>
                <a:cs typeface="Calibri" pitchFamily="34" charset="0"/>
              </a:rPr>
              <a:t>and</a:t>
            </a:r>
            <a:r>
              <a:rPr lang="en-GB" sz="4000" b="1" smtClean="0">
                <a:solidFill>
                  <a:srgbClr val="1B587C"/>
                </a:solidFill>
                <a:effectLst/>
                <a:latin typeface="Calibri" pitchFamily="34" charset="0"/>
                <a:cs typeface="Calibri" pitchFamily="34" charset="0"/>
              </a:rPr>
              <a:t> WANT</a:t>
            </a:r>
            <a:endParaRPr lang="en-GB" sz="4000" b="1">
              <a:solidFill>
                <a:srgbClr val="1B587C"/>
              </a:solidFill>
              <a:effectLst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872" y="3717032"/>
            <a:ext cx="5040560" cy="244827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000" b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Marge Berer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000" b="1" smtClean="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Coordinator, International Campaign for Women's Right to Safe Abortion</a:t>
            </a:r>
          </a:p>
          <a:p>
            <a:pPr>
              <a:lnSpc>
                <a:spcPct val="90000"/>
              </a:lnSpc>
              <a:defRPr/>
            </a:pPr>
            <a:r>
              <a:rPr lang="en-GB" sz="2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+++++++++++</a:t>
            </a:r>
          </a:p>
          <a:p>
            <a:pPr>
              <a:lnSpc>
                <a:spcPct val="90000"/>
              </a:lnSpc>
              <a:defRPr/>
            </a:pPr>
            <a:r>
              <a:rPr lang="en-GB" sz="2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Founder </a:t>
            </a:r>
            <a:r>
              <a:rPr lang="en-GB" sz="2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Editor, Reproductive Health Matters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000" b="1" smtClean="0"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2996952"/>
            <a:ext cx="7520940" cy="548640"/>
          </a:xfrm>
        </p:spPr>
        <p:txBody>
          <a:bodyPr/>
          <a:lstStyle/>
          <a:p>
            <a:pPr algn="ctr"/>
            <a:r>
              <a:rPr lang="en-GB" b="1" smtClean="0">
                <a:solidFill>
                  <a:srgbClr val="1B587C"/>
                </a:solidFill>
              </a:rPr>
              <a:t>W</a:t>
            </a:r>
            <a:r>
              <a:rPr lang="en-GB" b="1" cap="none" smtClean="0">
                <a:solidFill>
                  <a:srgbClr val="1B587C"/>
                </a:solidFill>
              </a:rPr>
              <a:t>omen also need…</a:t>
            </a:r>
            <a:endParaRPr lang="en-GB" b="1" cap="none">
              <a:solidFill>
                <a:srgbClr val="1B58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19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365760"/>
            <a:ext cx="8640960" cy="548640"/>
          </a:xfrm>
        </p:spPr>
        <p:txBody>
          <a:bodyPr/>
          <a:lstStyle/>
          <a:p>
            <a:pPr algn="ctr"/>
            <a:r>
              <a:rPr lang="en-GB" b="1" cap="none" smtClean="0">
                <a:solidFill>
                  <a:srgbClr val="1B587C"/>
                </a:solidFill>
              </a:rPr>
              <a:t>Us to sort out our terminology</a:t>
            </a:r>
            <a:endParaRPr lang="en-GB" b="1" cap="none">
              <a:solidFill>
                <a:srgbClr val="1B587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100629"/>
            <a:ext cx="8640960" cy="5496723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b="0" smtClean="0"/>
              <a:t>WHO decided to call it medical abortion. When will you Americans stop calling it medication abortion? It's confusing for women.</a:t>
            </a: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endParaRPr lang="en-GB" sz="2400" b="0"/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b="0" smtClean="0"/>
              <a:t>Stop calling it "gestational age". This language is about the baby that is going to be aborted. For women, it's about the number of weeks they've been pregnant ‒ how far gone they are, when they saw their last period.</a:t>
            </a:r>
            <a:endParaRPr lang="en-GB" sz="2400" b="0"/>
          </a:p>
        </p:txBody>
      </p:sp>
    </p:spTree>
    <p:extLst>
      <p:ext uri="{BB962C8B-B14F-4D97-AF65-F5344CB8AC3E}">
        <p14:creationId xmlns:p14="http://schemas.microsoft.com/office/powerpoint/2010/main" val="2896815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432048"/>
          </a:xfrm>
        </p:spPr>
        <p:txBody>
          <a:bodyPr/>
          <a:lstStyle/>
          <a:p>
            <a:pPr algn="ctr"/>
            <a:r>
              <a:rPr lang="en-GB" b="1" smtClean="0">
                <a:solidFill>
                  <a:srgbClr val="1B587C"/>
                </a:solidFill>
              </a:rPr>
              <a:t>R</a:t>
            </a:r>
            <a:r>
              <a:rPr lang="en-GB" b="1" cap="none" smtClean="0">
                <a:solidFill>
                  <a:srgbClr val="1B587C"/>
                </a:solidFill>
              </a:rPr>
              <a:t>esearch to improve efficacy of medical abortion</a:t>
            </a:r>
            <a:endParaRPr lang="en-GB" b="1">
              <a:solidFill>
                <a:srgbClr val="1B58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3"/>
            <a:ext cx="8640960" cy="5472609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b="0" smtClean="0"/>
              <a:t>The efficacy of medical abortion very </a:t>
            </a:r>
            <a:r>
              <a:rPr lang="en-GB" sz="2400" b="0"/>
              <a:t>early in </a:t>
            </a:r>
            <a:r>
              <a:rPr lang="en-GB" sz="2400" b="0" smtClean="0"/>
              <a:t>pregnancy </a:t>
            </a:r>
            <a:r>
              <a:rPr lang="en-GB" sz="2400" b="0"/>
              <a:t>is </a:t>
            </a:r>
            <a:r>
              <a:rPr lang="en-GB" sz="2400" b="0" smtClean="0"/>
              <a:t>now clear but studies so far are small. We should be confirming use as soon as a woman gets a positive pregnancy test.</a:t>
            </a:r>
            <a:endParaRPr lang="en-GB" sz="2000" b="0" smtClean="0"/>
          </a:p>
          <a:p>
            <a:pPr marL="0" indent="0">
              <a:buClr>
                <a:srgbClr val="800000"/>
              </a:buClr>
            </a:pPr>
            <a:endParaRPr lang="en-GB" sz="1000" b="0"/>
          </a:p>
          <a:p>
            <a:pPr marL="342900" lvl="1" indent="-342900">
              <a:spcBef>
                <a:spcPts val="800"/>
              </a:spcBef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/>
              <a:t>Improvements in WHO recommended abortion methods, especially very early medical methods that woman can obtain from a pharmacy or other provider and use at home. But beyond early, </a:t>
            </a:r>
            <a:r>
              <a:rPr lang="en-GB" sz="2400" smtClean="0"/>
              <a:t>more </a:t>
            </a:r>
            <a:r>
              <a:rPr lang="en-GB" sz="2400"/>
              <a:t>efficacious medical methods overall</a:t>
            </a:r>
            <a:r>
              <a:rPr lang="en-GB" sz="2400" smtClean="0"/>
              <a:t>.</a:t>
            </a:r>
          </a:p>
          <a:p>
            <a:pPr marL="0" lvl="1" indent="0">
              <a:spcBef>
                <a:spcPts val="800"/>
              </a:spcBef>
              <a:buClr>
                <a:srgbClr val="800000"/>
              </a:buClr>
              <a:buNone/>
            </a:pPr>
            <a:endParaRPr lang="en-GB" sz="800"/>
          </a:p>
          <a:p>
            <a:pPr marL="342900" lvl="1" indent="-342900">
              <a:spcBef>
                <a:spcPts val="800"/>
              </a:spcBef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/>
              <a:t>Instability of misoprostol tablets stored outside the blister has been identified.  This is a potentially serious concern for clinical outcome in medical abortion, especially where women are ordering tablets over the internet and/or sharing them with each other in clandestine settings.               </a:t>
            </a:r>
            <a:r>
              <a:rPr lang="en-GB" sz="2000"/>
              <a:t>(Berard V et al, 2014</a:t>
            </a:r>
            <a:r>
              <a:rPr lang="en-GB" sz="2000" smtClean="0"/>
              <a:t>)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896106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720080"/>
          </a:xfrm>
        </p:spPr>
        <p:txBody>
          <a:bodyPr/>
          <a:lstStyle/>
          <a:p>
            <a:pPr algn="ctr"/>
            <a:r>
              <a:rPr lang="en-GB" b="1" cap="none" smtClean="0">
                <a:solidFill>
                  <a:srgbClr val="1B587C"/>
                </a:solidFill>
              </a:rPr>
              <a:t>Research that crosses the line between </a:t>
            </a:r>
            <a:br>
              <a:rPr lang="en-GB" b="1" cap="none" smtClean="0">
                <a:solidFill>
                  <a:srgbClr val="1B587C"/>
                </a:solidFill>
              </a:rPr>
            </a:br>
            <a:r>
              <a:rPr lang="en-GB" b="1" cap="none" smtClean="0">
                <a:solidFill>
                  <a:srgbClr val="1B587C"/>
                </a:solidFill>
              </a:rPr>
              <a:t>contraception and abortion with new methods</a:t>
            </a:r>
            <a:endParaRPr lang="en-GB" b="1" cap="none">
              <a:solidFill>
                <a:srgbClr val="1B58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84576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b="0" smtClean="0"/>
              <a:t>In addition to  existing methods, we need methods </a:t>
            </a:r>
            <a:r>
              <a:rPr lang="en-GB" sz="2400" b="0"/>
              <a:t>that act </a:t>
            </a:r>
            <a:r>
              <a:rPr lang="en-GB" sz="2400" b="0" smtClean="0"/>
              <a:t>when administered after fertilisation that:</a:t>
            </a:r>
          </a:p>
          <a:p>
            <a:pPr marL="719138" lvl="2" indent="-358775">
              <a:buClr>
                <a:srgbClr val="800000"/>
              </a:buClr>
            </a:pPr>
            <a:r>
              <a:rPr lang="en-GB" sz="2400"/>
              <a:t>could be used for more days after unprotected sex than current emergency contraceptives, and </a:t>
            </a:r>
          </a:p>
          <a:p>
            <a:pPr marL="719138" lvl="2" indent="-358775">
              <a:buClr>
                <a:srgbClr val="800000"/>
              </a:buClr>
            </a:pPr>
            <a:r>
              <a:rPr lang="en-GB" sz="2400"/>
              <a:t>could be used only on the relatively rare occasions when menstrual period is delayed. </a:t>
            </a:r>
            <a:r>
              <a:rPr lang="en-GB" sz="2400" b="0" smtClean="0"/>
              <a:t> </a:t>
            </a:r>
          </a:p>
          <a:p>
            <a:pPr marL="9144" lvl="1" indent="0">
              <a:buClr>
                <a:srgbClr val="800000"/>
              </a:buClr>
              <a:buNone/>
            </a:pPr>
            <a:r>
              <a:rPr lang="en-GB" sz="2000" smtClean="0"/>
              <a:t>					(</a:t>
            </a:r>
            <a:r>
              <a:rPr lang="en-GB" sz="2000"/>
              <a:t>Raymond EG, et al, 2013)</a:t>
            </a:r>
            <a:endParaRPr lang="en-GB" sz="2000" b="0" smtClean="0"/>
          </a:p>
          <a:p>
            <a:pPr marL="0" lvl="1" indent="0">
              <a:buClr>
                <a:srgbClr val="800000"/>
              </a:buClr>
              <a:buNone/>
            </a:pPr>
            <a:endParaRPr lang="en-GB" sz="2400"/>
          </a:p>
          <a:p>
            <a:pPr marL="360363" lvl="1" indent="-360363"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b="0" smtClean="0"/>
              <a:t>Multipurpose methods (currently focused on combining contraception + anti-STI/HIV) that are also abortifacient.</a:t>
            </a:r>
            <a:endParaRPr lang="en-GB" sz="2400" b="0"/>
          </a:p>
        </p:txBody>
      </p:sp>
    </p:spTree>
    <p:extLst>
      <p:ext uri="{BB962C8B-B14F-4D97-AF65-F5344CB8AC3E}">
        <p14:creationId xmlns:p14="http://schemas.microsoft.com/office/powerpoint/2010/main" val="2050779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8568952" cy="576064"/>
          </a:xfrm>
        </p:spPr>
        <p:txBody>
          <a:bodyPr/>
          <a:lstStyle/>
          <a:p>
            <a:pPr algn="ctr"/>
            <a:r>
              <a:rPr lang="en-GB" b="1" cap="none" smtClean="0">
                <a:solidFill>
                  <a:srgbClr val="1B587C"/>
                </a:solidFill>
              </a:rPr>
              <a:t>Evidence from existing research/guidance acted upon</a:t>
            </a:r>
            <a:endParaRPr lang="en-GB" b="1" cap="none">
              <a:solidFill>
                <a:srgbClr val="1B587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052736"/>
            <a:ext cx="8568952" cy="5616624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b="0" smtClean="0"/>
              <a:t>Randomized, </a:t>
            </a:r>
            <a:r>
              <a:rPr lang="en-GB" sz="2400" b="0"/>
              <a:t>controlled trials 1977‒1995 </a:t>
            </a:r>
            <a:r>
              <a:rPr lang="en-GB" sz="2400" b="0" smtClean="0"/>
              <a:t>on safety and </a:t>
            </a:r>
            <a:r>
              <a:rPr lang="en-GB" sz="2400" b="0"/>
              <a:t>effectiveness of </a:t>
            </a:r>
            <a:r>
              <a:rPr lang="en-GB" sz="2400" b="0" smtClean="0"/>
              <a:t>task-shifting found </a:t>
            </a:r>
            <a:r>
              <a:rPr lang="en-GB" sz="2400" b="0"/>
              <a:t>little or no difference in contraceptive outcomes between </a:t>
            </a:r>
            <a:r>
              <a:rPr lang="en-GB" sz="2400" b="0" smtClean="0"/>
              <a:t>doctors with:</a:t>
            </a:r>
          </a:p>
          <a:p>
            <a:pPr marL="630238" indent="-269875">
              <a:lnSpc>
                <a:spcPct val="11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GB" sz="2400" b="0" smtClean="0"/>
              <a:t>IUD </a:t>
            </a:r>
            <a:r>
              <a:rPr lang="en-GB" sz="2400" b="0"/>
              <a:t>insertion </a:t>
            </a:r>
            <a:r>
              <a:rPr lang="en-GB" sz="2400" b="0" smtClean="0"/>
              <a:t>by </a:t>
            </a:r>
            <a:r>
              <a:rPr lang="en-GB" sz="2400" b="0"/>
              <a:t>nurses and auxiliary nurse-midwives</a:t>
            </a:r>
            <a:endParaRPr lang="en-GB" sz="2400" b="0" smtClean="0"/>
          </a:p>
          <a:p>
            <a:pPr marL="630238" indent="-269875">
              <a:lnSpc>
                <a:spcPct val="11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GB" sz="2400" b="0" smtClean="0"/>
              <a:t>Tubal </a:t>
            </a:r>
            <a:r>
              <a:rPr lang="en-GB" sz="2400" b="0"/>
              <a:t>ligation by </a:t>
            </a:r>
            <a:r>
              <a:rPr lang="en-GB" sz="2400" b="0" smtClean="0"/>
              <a:t>midwives</a:t>
            </a:r>
          </a:p>
          <a:p>
            <a:pPr marL="630238" indent="-269875">
              <a:lnSpc>
                <a:spcPct val="110000"/>
              </a:lnSpc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GB" sz="2400" b="0" smtClean="0"/>
              <a:t>Vasectomy </a:t>
            </a:r>
            <a:r>
              <a:rPr lang="en-GB" sz="2400" b="0"/>
              <a:t>by </a:t>
            </a:r>
            <a:r>
              <a:rPr lang="en-GB" sz="2400" b="0" smtClean="0"/>
              <a:t>medical students.</a:t>
            </a:r>
            <a:r>
              <a:rPr lang="en-GB" sz="2400" b="0"/>
              <a:t>	</a:t>
            </a:r>
            <a:r>
              <a:rPr lang="en-GB" sz="2000" b="0" smtClean="0"/>
              <a:t> </a:t>
            </a:r>
            <a:r>
              <a:rPr lang="en-GB" sz="2000" b="0"/>
              <a:t>(Polus S, et al. 2015)</a:t>
            </a:r>
          </a:p>
          <a:p>
            <a:endParaRPr lang="en-GB" sz="800" b="0">
              <a:cs typeface="Calibri" panose="020F0502020204030204" pitchFamily="34" charset="0"/>
            </a:endParaRPr>
          </a:p>
          <a:p>
            <a:pPr marL="342900" lvl="2" indent="-342900">
              <a:spcBef>
                <a:spcPts val="800"/>
              </a:spcBef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/>
              <a:t>In spite of </a:t>
            </a:r>
            <a:r>
              <a:rPr lang="en-GB" sz="2400" smtClean="0"/>
              <a:t>numerous studies showing medical abortion can also be provided by nurses, midwives and GPs, and WHO </a:t>
            </a:r>
            <a:r>
              <a:rPr lang="en-GB" sz="2400" i="1"/>
              <a:t>Safe Abortion </a:t>
            </a:r>
            <a:r>
              <a:rPr lang="en-GB" sz="2400" i="1" smtClean="0"/>
              <a:t>Guidance </a:t>
            </a:r>
            <a:r>
              <a:rPr lang="en-GB" sz="2400" smtClean="0"/>
              <a:t>recommending</a:t>
            </a:r>
            <a:r>
              <a:rPr lang="en-GB" sz="2400" i="1" smtClean="0"/>
              <a:t> </a:t>
            </a:r>
            <a:r>
              <a:rPr lang="en-GB" sz="2400" smtClean="0"/>
              <a:t>replacing abortion provision at </a:t>
            </a:r>
            <a:r>
              <a:rPr lang="en-GB" sz="2400"/>
              <a:t>primary </a:t>
            </a:r>
            <a:r>
              <a:rPr lang="en-GB" sz="2400" smtClean="0"/>
              <a:t>care level, happening only in a few countries.</a:t>
            </a:r>
          </a:p>
          <a:p>
            <a:pPr marL="0" lvl="2" indent="0">
              <a:spcBef>
                <a:spcPts val="800"/>
              </a:spcBef>
              <a:buClr>
                <a:srgbClr val="800000"/>
              </a:buClr>
              <a:buNone/>
            </a:pPr>
            <a:endParaRPr lang="en-GB" sz="800"/>
          </a:p>
          <a:p>
            <a:pPr marL="342900" lvl="2" indent="-342900">
              <a:spcBef>
                <a:spcPts val="800"/>
              </a:spcBef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smtClean="0"/>
              <a:t>D&amp;C, still widely practised by ob-gyns, must be stopped.</a:t>
            </a:r>
          </a:p>
          <a:p>
            <a:pPr marL="0" indent="0">
              <a:buClr>
                <a:srgbClr val="800000"/>
              </a:buClr>
            </a:pPr>
            <a:endParaRPr lang="en-GB" sz="900" b="0"/>
          </a:p>
        </p:txBody>
      </p:sp>
    </p:spTree>
    <p:extLst>
      <p:ext uri="{BB962C8B-B14F-4D97-AF65-F5344CB8AC3E}">
        <p14:creationId xmlns:p14="http://schemas.microsoft.com/office/powerpoint/2010/main" val="16839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548640"/>
          </a:xfrm>
        </p:spPr>
        <p:txBody>
          <a:bodyPr/>
          <a:lstStyle/>
          <a:p>
            <a:pPr algn="ctr"/>
            <a:r>
              <a:rPr lang="en-GB" b="1" smtClean="0">
                <a:solidFill>
                  <a:srgbClr val="1B587C"/>
                </a:solidFill>
              </a:rPr>
              <a:t>U</a:t>
            </a:r>
            <a:r>
              <a:rPr lang="en-GB" b="1" cap="none" smtClean="0">
                <a:solidFill>
                  <a:srgbClr val="1B587C"/>
                </a:solidFill>
              </a:rPr>
              <a:t>niversal approval for mifepristone</a:t>
            </a:r>
            <a:endParaRPr lang="en-GB" b="1" cap="none">
              <a:solidFill>
                <a:srgbClr val="1B58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184576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b="0"/>
              <a:t>In the </a:t>
            </a:r>
            <a:r>
              <a:rPr lang="en-GB" sz="2400" b="0" smtClean="0"/>
              <a:t>majority of countries, </a:t>
            </a:r>
            <a:r>
              <a:rPr lang="en-GB" sz="2400" b="0"/>
              <a:t>the absence of mifepristone is a </a:t>
            </a:r>
            <a:r>
              <a:rPr lang="en-GB" sz="2400" b="0" smtClean="0"/>
              <a:t>scandal. </a:t>
            </a:r>
            <a:r>
              <a:rPr lang="en-GB" sz="2400" b="0"/>
              <a:t>Misoprostol alone is not </a:t>
            </a:r>
            <a:r>
              <a:rPr lang="en-GB" sz="2400" b="0" smtClean="0"/>
              <a:t>good enough,even if it's a lot better than knitting needles. </a:t>
            </a:r>
          </a:p>
          <a:p>
            <a:pPr marL="0" indent="0">
              <a:buClr>
                <a:srgbClr val="800000"/>
              </a:buClr>
            </a:pPr>
            <a:endParaRPr lang="en-GB" sz="800" b="0"/>
          </a:p>
          <a:p>
            <a:pPr marL="457200" indent="-457200"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b="0" smtClean="0"/>
              <a:t>Where </a:t>
            </a:r>
            <a:r>
              <a:rPr lang="en-GB" sz="2400" b="0"/>
              <a:t>abortion is widely self-induced, there is </a:t>
            </a:r>
            <a:r>
              <a:rPr lang="en-GB" sz="2400" b="0" smtClean="0"/>
              <a:t>great </a:t>
            </a:r>
            <a:r>
              <a:rPr lang="en-GB" sz="2400" b="0"/>
              <a:t>need for </a:t>
            </a:r>
            <a:r>
              <a:rPr lang="en-GB" sz="2400" b="0" smtClean="0"/>
              <a:t>mifepristone to reduce the need for PAC. </a:t>
            </a:r>
            <a:endParaRPr lang="en-GB" sz="2400" b="0"/>
          </a:p>
          <a:p>
            <a:pPr marL="0" indent="0">
              <a:buClr>
                <a:srgbClr val="800000"/>
              </a:buClr>
            </a:pPr>
            <a:endParaRPr lang="en-GB" sz="800" b="0"/>
          </a:p>
          <a:p>
            <a:pPr marL="457200" indent="-457200"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b="0" smtClean="0"/>
              <a:t>It took 20 years in South Africa after the abortion law was reformed before mifepristone ‒ as well as misoprostol ‒ was allowed in public hospitals. </a:t>
            </a:r>
            <a:r>
              <a:rPr lang="en-GB" sz="2000" b="0" smtClean="0"/>
              <a:t>(Grossman </a:t>
            </a:r>
            <a:r>
              <a:rPr lang="en-GB" sz="2000" b="0"/>
              <a:t>DA et al 2015</a:t>
            </a:r>
            <a:r>
              <a:rPr lang="en-GB" sz="2000" b="0" smtClean="0"/>
              <a:t>)</a:t>
            </a:r>
          </a:p>
          <a:p>
            <a:pPr marL="0" indent="0">
              <a:buClr>
                <a:srgbClr val="800000"/>
              </a:buClr>
            </a:pPr>
            <a:endParaRPr lang="en-GB" sz="800" b="0"/>
          </a:p>
          <a:p>
            <a:pPr marL="457200" indent="-457200"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b="0" smtClean="0"/>
              <a:t>And Canada, </a:t>
            </a:r>
            <a:r>
              <a:rPr lang="en-GB" sz="2400" b="0"/>
              <a:t>since </a:t>
            </a:r>
            <a:r>
              <a:rPr lang="en-GB" sz="2400" b="0" smtClean="0"/>
              <a:t>1989, one of the only two countries with no law criminalising or restricting abortion, has only just approved mifepristone but for too high a price. </a:t>
            </a:r>
            <a:endParaRPr lang="en-GB" sz="2400" b="0"/>
          </a:p>
        </p:txBody>
      </p:sp>
    </p:spTree>
    <p:extLst>
      <p:ext uri="{BB962C8B-B14F-4D97-AF65-F5344CB8AC3E}">
        <p14:creationId xmlns:p14="http://schemas.microsoft.com/office/powerpoint/2010/main" val="4194278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smtClean="0">
                <a:solidFill>
                  <a:srgbClr val="1B587C"/>
                </a:solidFill>
              </a:rPr>
              <a:t>I</a:t>
            </a:r>
            <a:r>
              <a:rPr lang="en-GB" b="1" cap="none" smtClean="0">
                <a:solidFill>
                  <a:srgbClr val="1B587C"/>
                </a:solidFill>
              </a:rPr>
              <a:t>mprovements in service delivery</a:t>
            </a:r>
            <a:endParaRPr lang="en-GB" b="1" cap="none">
              <a:solidFill>
                <a:srgbClr val="1B587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100629"/>
            <a:ext cx="8712968" cy="5568731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smtClean="0"/>
              <a:t>In legally restricted settings,</a:t>
            </a:r>
            <a:r>
              <a:rPr lang="en-GB" sz="2400" b="0" smtClean="0"/>
              <a:t> </a:t>
            </a:r>
            <a:r>
              <a:rPr lang="en-GB" sz="2400" b="0"/>
              <a:t>e.g. </a:t>
            </a:r>
            <a:r>
              <a:rPr lang="en-GB" sz="2400" b="0" smtClean="0"/>
              <a:t>Senegal where PAC permitted </a:t>
            </a:r>
          </a:p>
          <a:p>
            <a:pPr marL="360363" indent="0">
              <a:buClr>
                <a:srgbClr val="800000"/>
              </a:buClr>
            </a:pPr>
            <a:r>
              <a:rPr lang="en-GB" sz="2400" b="0" smtClean="0"/>
              <a:t>Although </a:t>
            </a:r>
            <a:r>
              <a:rPr lang="en-GB" sz="2400" b="0"/>
              <a:t>state health authorities have championed MVA as the “preferred” PAC technology, USAID</a:t>
            </a:r>
            <a:r>
              <a:rPr lang="en-GB" sz="2400" b="0" smtClean="0"/>
              <a:t>, their primary PAC donor, </a:t>
            </a:r>
            <a:r>
              <a:rPr lang="en-GB" sz="2400" b="0"/>
              <a:t>does not support the purchase of </a:t>
            </a:r>
            <a:r>
              <a:rPr lang="en-GB" sz="2400" b="0" smtClean="0"/>
              <a:t>abortion methods. A study in 3 hospitals found that while </a:t>
            </a:r>
            <a:r>
              <a:rPr lang="en-GB" sz="2400" b="0"/>
              <a:t>MVA was the most frequently employed form of uterine </a:t>
            </a:r>
            <a:r>
              <a:rPr lang="en-GB" sz="2400" b="0" smtClean="0"/>
              <a:t>evacuation, </a:t>
            </a:r>
            <a:r>
              <a:rPr lang="en-GB" sz="2400" b="0"/>
              <a:t>concerns about </a:t>
            </a:r>
            <a:r>
              <a:rPr lang="en-GB" sz="2400" b="0" smtClean="0"/>
              <a:t>"off-label" </a:t>
            </a:r>
            <a:r>
              <a:rPr lang="en-GB" sz="2400" b="0"/>
              <a:t>MVA practices </a:t>
            </a:r>
            <a:r>
              <a:rPr lang="en-GB" sz="2400" b="0" smtClean="0"/>
              <a:t>(i.e. to carry out abortions) contributed </a:t>
            </a:r>
            <a:r>
              <a:rPr lang="en-GB" sz="2400" b="0"/>
              <a:t>to the persistence of less effective </a:t>
            </a:r>
            <a:r>
              <a:rPr lang="en-GB" sz="2400" b="0" smtClean="0"/>
              <a:t>methods, esp. D&amp;C, and </a:t>
            </a:r>
            <a:r>
              <a:rPr lang="en-GB" sz="2400" b="0"/>
              <a:t>constrained </a:t>
            </a:r>
            <a:r>
              <a:rPr lang="en-GB" sz="2400" b="0" smtClean="0"/>
              <a:t>integration of MVA into </a:t>
            </a:r>
            <a:r>
              <a:rPr lang="en-GB" sz="2400" b="0"/>
              <a:t>routine obstetric care</a:t>
            </a:r>
            <a:r>
              <a:rPr lang="en-GB" sz="2400" b="0" smtClean="0"/>
              <a:t>. </a:t>
            </a:r>
            <a:r>
              <a:rPr lang="en-GB" sz="2000" b="0" smtClean="0"/>
              <a:t>(Siri Suh, 2015)</a:t>
            </a:r>
          </a:p>
          <a:p>
            <a:endParaRPr lang="en-GB" sz="1000" b="0"/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smtClean="0"/>
              <a:t>In legal settings</a:t>
            </a:r>
            <a:r>
              <a:rPr lang="en-GB" sz="2400" b="0" smtClean="0"/>
              <a:t>, e.g. New Zealand</a:t>
            </a:r>
          </a:p>
          <a:p>
            <a:pPr marL="360363" indent="0">
              <a:buClr>
                <a:srgbClr val="800000"/>
              </a:buClr>
            </a:pPr>
            <a:r>
              <a:rPr lang="en-GB" sz="2400" b="0" smtClean="0"/>
              <a:t>Women </a:t>
            </a:r>
            <a:r>
              <a:rPr lang="en-GB" sz="2400" b="0"/>
              <a:t>are </a:t>
            </a:r>
            <a:r>
              <a:rPr lang="en-GB" sz="2400" b="0" smtClean="0"/>
              <a:t>still currently </a:t>
            </a:r>
            <a:r>
              <a:rPr lang="en-GB" sz="2400" b="0"/>
              <a:t>forced to </a:t>
            </a:r>
            <a:r>
              <a:rPr lang="en-GB" sz="2400" b="0" smtClean="0"/>
              <a:t> wait </a:t>
            </a:r>
            <a:r>
              <a:rPr lang="en-GB" sz="2400" b="0"/>
              <a:t>up to </a:t>
            </a:r>
            <a:r>
              <a:rPr lang="en-GB" sz="2400" b="0" smtClean="0"/>
              <a:t>3‒4 weeks for an abortion, today only </a:t>
            </a:r>
            <a:r>
              <a:rPr lang="en-GB" sz="2400" b="0"/>
              <a:t>56% of </a:t>
            </a:r>
            <a:r>
              <a:rPr lang="en-GB" sz="2400" b="0" smtClean="0"/>
              <a:t>abortions </a:t>
            </a:r>
            <a:r>
              <a:rPr lang="en-GB" sz="2400" b="0"/>
              <a:t>are done before 10 </a:t>
            </a:r>
            <a:r>
              <a:rPr lang="en-GB" sz="2400" b="0" smtClean="0"/>
              <a:t>weeks.                                   					         </a:t>
            </a:r>
            <a:r>
              <a:rPr lang="en-GB" sz="2000" b="0" smtClean="0"/>
              <a:t>(ALRANZ Newsletter, May 2015)</a:t>
            </a:r>
            <a:endParaRPr lang="en-GB" sz="2000" b="0"/>
          </a:p>
        </p:txBody>
      </p:sp>
    </p:spTree>
    <p:extLst>
      <p:ext uri="{BB962C8B-B14F-4D97-AF65-F5344CB8AC3E}">
        <p14:creationId xmlns:p14="http://schemas.microsoft.com/office/powerpoint/2010/main" val="2551576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520940" cy="2952328"/>
          </a:xfrm>
          <a:ln>
            <a:solidFill>
              <a:srgbClr val="1B587C"/>
            </a:solidFill>
          </a:ln>
        </p:spPr>
        <p:txBody>
          <a:bodyPr/>
          <a:lstStyle/>
          <a:p>
            <a:pPr algn="ctr"/>
            <a:r>
              <a:rPr lang="en-GB" b="1" smtClean="0">
                <a:solidFill>
                  <a:srgbClr val="1B587C"/>
                </a:solidFill>
              </a:rPr>
              <a:t>Condemn</a:t>
            </a:r>
            <a:r>
              <a:rPr lang="en-GB" b="1" cap="none" smtClean="0">
                <a:solidFill>
                  <a:srgbClr val="1B587C"/>
                </a:solidFill>
              </a:rPr>
              <a:t> medical abuse, </a:t>
            </a:r>
            <a:br>
              <a:rPr lang="en-GB" b="1" cap="none" smtClean="0">
                <a:solidFill>
                  <a:srgbClr val="1B587C"/>
                </a:solidFill>
              </a:rPr>
            </a:br>
            <a:r>
              <a:rPr lang="en-GB" b="1" cap="none" smtClean="0">
                <a:solidFill>
                  <a:srgbClr val="1B587C"/>
                </a:solidFill>
              </a:rPr>
              <a:t>such as refusal to provide pain relief </a:t>
            </a:r>
            <a:br>
              <a:rPr lang="en-GB" b="1" cap="none" smtClean="0">
                <a:solidFill>
                  <a:srgbClr val="1B587C"/>
                </a:solidFill>
              </a:rPr>
            </a:br>
            <a:r>
              <a:rPr lang="en-GB" b="1" cap="none" smtClean="0">
                <a:solidFill>
                  <a:srgbClr val="1B587C"/>
                </a:solidFill>
              </a:rPr>
              <a:t>or </a:t>
            </a:r>
            <a:br>
              <a:rPr lang="en-GB" b="1" cap="none" smtClean="0">
                <a:solidFill>
                  <a:srgbClr val="1B587C"/>
                </a:solidFill>
              </a:rPr>
            </a:br>
            <a:r>
              <a:rPr lang="en-GB" b="1" cap="none" smtClean="0">
                <a:solidFill>
                  <a:srgbClr val="1B587C"/>
                </a:solidFill>
              </a:rPr>
              <a:t>the use of caesarean section to avoid doing a second trimester abortion that would be illegal</a:t>
            </a:r>
            <a:r>
              <a:rPr lang="en-GB" sz="2000" b="1" cap="none" smtClean="0">
                <a:solidFill>
                  <a:srgbClr val="1B587C"/>
                </a:solidFill>
              </a:rPr>
              <a:t> (</a:t>
            </a:r>
            <a:r>
              <a:rPr lang="en-GB" sz="2000" b="1" cap="none">
                <a:solidFill>
                  <a:srgbClr val="1B587C"/>
                </a:solidFill>
              </a:rPr>
              <a:t>Argentina</a:t>
            </a:r>
            <a:r>
              <a:rPr lang="en-GB" sz="2000" b="1" cap="none" smtClean="0">
                <a:solidFill>
                  <a:srgbClr val="1B587C"/>
                </a:solidFill>
              </a:rPr>
              <a:t>)</a:t>
            </a:r>
            <a:r>
              <a:rPr lang="en-GB" b="1" cap="none" smtClean="0">
                <a:solidFill>
                  <a:srgbClr val="1B587C"/>
                </a:solidFill>
              </a:rPr>
              <a:t> or to save the life of the baby when the woman has asked for an abortion</a:t>
            </a:r>
            <a:r>
              <a:rPr lang="en-GB" sz="2000" b="1" cap="none" smtClean="0">
                <a:solidFill>
                  <a:srgbClr val="1B587C"/>
                </a:solidFill>
              </a:rPr>
              <a:t> (Ireland</a:t>
            </a:r>
            <a:r>
              <a:rPr lang="en-GB" sz="2000" b="1" cap="none">
                <a:solidFill>
                  <a:srgbClr val="1B587C"/>
                </a:solidFill>
              </a:rPr>
              <a:t>, </a:t>
            </a:r>
            <a:r>
              <a:rPr lang="en-GB" sz="2000" b="1" cap="none" smtClean="0">
                <a:solidFill>
                  <a:srgbClr val="1B587C"/>
                </a:solidFill>
              </a:rPr>
              <a:t>Paraguay)</a:t>
            </a:r>
            <a:r>
              <a:rPr lang="en-GB" b="1" cap="none" smtClean="0">
                <a:solidFill>
                  <a:srgbClr val="1B587C"/>
                </a:solidFill>
              </a:rPr>
              <a:t>.</a:t>
            </a:r>
            <a:endParaRPr lang="en-GB" b="1">
              <a:solidFill>
                <a:srgbClr val="1B58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71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480720" cy="1224136"/>
          </a:xfrm>
          <a:ln>
            <a:solidFill>
              <a:srgbClr val="1B587C"/>
            </a:solidFill>
          </a:ln>
        </p:spPr>
        <p:txBody>
          <a:bodyPr/>
          <a:lstStyle/>
          <a:p>
            <a:pPr algn="ctr"/>
            <a:r>
              <a:rPr lang="en-GB" b="1" smtClean="0">
                <a:solidFill>
                  <a:srgbClr val="1B587C"/>
                </a:solidFill>
              </a:rPr>
              <a:t>S</a:t>
            </a:r>
            <a:r>
              <a:rPr lang="en-GB" b="1" cap="none" smtClean="0">
                <a:solidFill>
                  <a:srgbClr val="1B587C"/>
                </a:solidFill>
              </a:rPr>
              <a:t>exuality education for adolescent </a:t>
            </a:r>
            <a:br>
              <a:rPr lang="en-GB" b="1" cap="none" smtClean="0">
                <a:solidFill>
                  <a:srgbClr val="1B587C"/>
                </a:solidFill>
              </a:rPr>
            </a:br>
            <a:r>
              <a:rPr lang="en-GB" b="1" cap="none" smtClean="0">
                <a:solidFill>
                  <a:srgbClr val="1B587C"/>
                </a:solidFill>
              </a:rPr>
              <a:t>girls and boys. </a:t>
            </a:r>
            <a:endParaRPr lang="en-GB" b="1" cap="none">
              <a:solidFill>
                <a:srgbClr val="1B587C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5064802" cy="471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72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404664"/>
            <a:ext cx="7520940" cy="975008"/>
          </a:xfrm>
          <a:ln>
            <a:solidFill>
              <a:srgbClr val="1B587C"/>
            </a:solidFill>
          </a:ln>
        </p:spPr>
        <p:txBody>
          <a:bodyPr/>
          <a:lstStyle/>
          <a:p>
            <a:pPr algn="ctr"/>
            <a:r>
              <a:rPr lang="en-GB" b="1" cap="none" smtClean="0">
                <a:solidFill>
                  <a:srgbClr val="1B587C"/>
                </a:solidFill>
              </a:rPr>
              <a:t>Training </a:t>
            </a:r>
            <a:r>
              <a:rPr lang="en-GB" b="1" cap="none">
                <a:solidFill>
                  <a:srgbClr val="1B587C"/>
                </a:solidFill>
              </a:rPr>
              <a:t>for primary care and community-based providers</a:t>
            </a:r>
            <a:endParaRPr lang="en-GB">
              <a:solidFill>
                <a:srgbClr val="1B587C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026" y="4242564"/>
            <a:ext cx="28803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177" y="1865228"/>
            <a:ext cx="5545906" cy="460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43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76064"/>
          </a:xfrm>
        </p:spPr>
        <p:txBody>
          <a:bodyPr/>
          <a:lstStyle/>
          <a:p>
            <a:pPr algn="ctr"/>
            <a:r>
              <a:rPr lang="en-GB" b="1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b="1" cap="none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otal fertility rate globally  =  almost 2</a:t>
            </a:r>
            <a:endParaRPr lang="en-GB" b="1" cap="none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328592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b="0">
                <a:latin typeface="Calibri" panose="020F0502020204030204" pitchFamily="34" charset="0"/>
                <a:cs typeface="Calibri" panose="020F0502020204030204" pitchFamily="34" charset="0"/>
              </a:rPr>
              <a:t>Average age of menarche falling, average age in UK at 13, but as low as 8 </a:t>
            </a:r>
            <a:r>
              <a:rPr lang="en-GB" sz="2400" b="0" smtClean="0">
                <a:latin typeface="Calibri" panose="020F0502020204030204" pitchFamily="34" charset="0"/>
                <a:cs typeface="Calibri" panose="020F0502020204030204" pitchFamily="34" charset="0"/>
              </a:rPr>
              <a:t>in Mexico.</a:t>
            </a:r>
          </a:p>
          <a:p>
            <a:pPr marL="0" indent="0">
              <a:buClr>
                <a:srgbClr val="800000"/>
              </a:buClr>
            </a:pPr>
            <a:endParaRPr lang="en-GB" sz="1000" b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b="0">
                <a:latin typeface="Calibri" panose="020F0502020204030204" pitchFamily="34" charset="0"/>
                <a:cs typeface="Calibri" panose="020F0502020204030204" pitchFamily="34" charset="0"/>
              </a:rPr>
              <a:t>Menopause happening later, average age in UK is 52. Means a woman has ± 40 fertile </a:t>
            </a:r>
            <a:r>
              <a:rPr lang="en-GB" sz="2400" b="0" smtClean="0">
                <a:latin typeface="Calibri" panose="020F0502020204030204" pitchFamily="34" charset="0"/>
                <a:cs typeface="Calibri" panose="020F0502020204030204" pitchFamily="34" charset="0"/>
              </a:rPr>
              <a:t>years.</a:t>
            </a:r>
          </a:p>
          <a:p>
            <a:pPr marL="0" indent="0">
              <a:buClr>
                <a:srgbClr val="800000"/>
              </a:buClr>
            </a:pPr>
            <a:endParaRPr lang="en-GB" sz="1000" b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b="0" smtClean="0">
                <a:latin typeface="Calibri" panose="020F0502020204030204" pitchFamily="34" charset="0"/>
                <a:cs typeface="Calibri" panose="020F0502020204030204" pitchFamily="34" charset="0"/>
              </a:rPr>
              <a:t>Even with high contraceptive </a:t>
            </a:r>
            <a:r>
              <a:rPr lang="en-GB" sz="2400" b="0">
                <a:latin typeface="Calibri" panose="020F0502020204030204" pitchFamily="34" charset="0"/>
                <a:cs typeface="Calibri" panose="020F0502020204030204" pitchFamily="34" charset="0"/>
              </a:rPr>
              <a:t>use, e.g. in </a:t>
            </a:r>
            <a:r>
              <a:rPr lang="en-GB" sz="2400" b="0" smtClean="0">
                <a:latin typeface="Calibri" panose="020F0502020204030204" pitchFamily="34" charset="0"/>
                <a:cs typeface="Calibri" panose="020F0502020204030204" pitchFamily="34" charset="0"/>
              </a:rPr>
              <a:t>UK, </a:t>
            </a:r>
            <a:r>
              <a:rPr lang="en-GB" sz="2400" b="0">
                <a:latin typeface="Calibri" panose="020F0502020204030204" pitchFamily="34" charset="0"/>
                <a:cs typeface="Calibri" panose="020F0502020204030204" pitchFamily="34" charset="0"/>
              </a:rPr>
              <a:t>one in three </a:t>
            </a:r>
            <a:r>
              <a:rPr lang="en-GB" sz="2400" b="0" smtClean="0">
                <a:latin typeface="Calibri" panose="020F0502020204030204" pitchFamily="34" charset="0"/>
                <a:cs typeface="Calibri" panose="020F0502020204030204" pitchFamily="34" charset="0"/>
              </a:rPr>
              <a:t>women </a:t>
            </a:r>
            <a:r>
              <a:rPr lang="en-GB" sz="2400" b="0">
                <a:latin typeface="Calibri" panose="020F0502020204030204" pitchFamily="34" charset="0"/>
                <a:cs typeface="Calibri" panose="020F0502020204030204" pitchFamily="34" charset="0"/>
              </a:rPr>
              <a:t>has an abortion in her lifetime</a:t>
            </a:r>
            <a:r>
              <a:rPr lang="en-GB" sz="2400" b="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400" b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2400" b="0">
                <a:latin typeface="Calibri" panose="020F0502020204030204" pitchFamily="34" charset="0"/>
                <a:cs typeface="Calibri" panose="020F0502020204030204" pitchFamily="34" charset="0"/>
              </a:rPr>
              <a:t>third of those will have more than one abortion </a:t>
            </a:r>
            <a:r>
              <a:rPr lang="en-GB" sz="2000" b="0">
                <a:latin typeface="Calibri" panose="020F0502020204030204" pitchFamily="34" charset="0"/>
                <a:cs typeface="Calibri" panose="020F0502020204030204" pitchFamily="34" charset="0"/>
              </a:rPr>
              <a:t>(Stone/Ingham)  </a:t>
            </a:r>
            <a:r>
              <a:rPr lang="en-GB" sz="2400" b="0">
                <a:latin typeface="Calibri" panose="020F0502020204030204" pitchFamily="34" charset="0"/>
                <a:cs typeface="Calibri" panose="020F0502020204030204" pitchFamily="34" charset="0"/>
              </a:rPr>
              <a:t>=  </a:t>
            </a:r>
            <a:r>
              <a:rPr lang="en-GB" sz="2400" b="0" smtClean="0">
                <a:latin typeface="Calibri" panose="020F0502020204030204" pitchFamily="34" charset="0"/>
                <a:cs typeface="Calibri" panose="020F0502020204030204" pitchFamily="34" charset="0"/>
              </a:rPr>
              <a:t>a very </a:t>
            </a:r>
            <a:r>
              <a:rPr lang="en-GB" sz="2400" b="0">
                <a:latin typeface="Calibri" panose="020F0502020204030204" pitchFamily="34" charset="0"/>
                <a:cs typeface="Calibri" panose="020F0502020204030204" pitchFamily="34" charset="0"/>
              </a:rPr>
              <a:t>low failure </a:t>
            </a:r>
            <a:r>
              <a:rPr lang="en-GB" sz="2400" b="0" smtClean="0">
                <a:latin typeface="Calibri" panose="020F0502020204030204" pitchFamily="34" charset="0"/>
                <a:cs typeface="Calibri" panose="020F0502020204030204" pitchFamily="34" charset="0"/>
              </a:rPr>
              <a:t>rate considering the time involved, but substantial numbers.</a:t>
            </a:r>
          </a:p>
          <a:p>
            <a:pPr marL="0" indent="0">
              <a:buClr>
                <a:srgbClr val="800000"/>
              </a:buClr>
            </a:pPr>
            <a:endParaRPr lang="en-GB" sz="10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b="0" smtClean="0"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GB" sz="2400" b="0">
                <a:latin typeface="Calibri" panose="020F0502020204030204" pitchFamily="34" charset="0"/>
                <a:cs typeface="Calibri" panose="020F0502020204030204" pitchFamily="34" charset="0"/>
              </a:rPr>
              <a:t>far fewer women using modern </a:t>
            </a:r>
            <a:r>
              <a:rPr lang="en-GB" sz="2400" b="0" smtClean="0">
                <a:latin typeface="Calibri" panose="020F0502020204030204" pitchFamily="34" charset="0"/>
                <a:cs typeface="Calibri" panose="020F0502020204030204" pitchFamily="34" charset="0"/>
              </a:rPr>
              <a:t>methods (Somalia 1%), the need </a:t>
            </a:r>
            <a:r>
              <a:rPr lang="en-GB" sz="2400" b="0">
                <a:latin typeface="Calibri" panose="020F0502020204030204" pitchFamily="34" charset="0"/>
                <a:cs typeface="Calibri" panose="020F0502020204030204" pitchFamily="34" charset="0"/>
              </a:rPr>
              <a:t>for abortion </a:t>
            </a:r>
            <a:r>
              <a:rPr lang="en-GB" sz="2400" b="0" smtClean="0">
                <a:latin typeface="Calibri" panose="020F0502020204030204" pitchFamily="34" charset="0"/>
                <a:cs typeface="Calibri" panose="020F0502020204030204" pitchFamily="34" charset="0"/>
              </a:rPr>
              <a:t>is even </a:t>
            </a:r>
            <a:r>
              <a:rPr lang="en-GB" sz="2400" b="0">
                <a:latin typeface="Calibri" panose="020F0502020204030204" pitchFamily="34" charset="0"/>
                <a:cs typeface="Calibri" panose="020F0502020204030204" pitchFamily="34" charset="0"/>
              </a:rPr>
              <a:t>higher.</a:t>
            </a: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endParaRPr lang="en-GB" sz="2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47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520940" cy="975008"/>
          </a:xfrm>
        </p:spPr>
        <p:txBody>
          <a:bodyPr/>
          <a:lstStyle/>
          <a:p>
            <a:pPr algn="ctr"/>
            <a:r>
              <a:rPr lang="en-GB" b="1" cap="none">
                <a:solidFill>
                  <a:srgbClr val="1B587C"/>
                </a:solidFill>
              </a:rPr>
              <a:t>Information for women so that they can </a:t>
            </a:r>
            <a:r>
              <a:rPr lang="en-GB" b="1" cap="none" smtClean="0">
                <a:solidFill>
                  <a:srgbClr val="1B587C"/>
                </a:solidFill>
              </a:rPr>
              <a:t>have a safe abortion </a:t>
            </a:r>
            <a:r>
              <a:rPr lang="en-GB" b="1" cap="none">
                <a:solidFill>
                  <a:srgbClr val="1B587C"/>
                </a:solidFill>
              </a:rPr>
              <a:t>as early as possible.</a:t>
            </a:r>
            <a:endParaRPr lang="en-GB">
              <a:solidFill>
                <a:srgbClr val="1B58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5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98944"/>
          </a:xfrm>
        </p:spPr>
        <p:txBody>
          <a:bodyPr/>
          <a:lstStyle/>
          <a:p>
            <a:pPr algn="ctr"/>
            <a:r>
              <a:rPr lang="en-GB" b="1" smtClean="0">
                <a:solidFill>
                  <a:srgbClr val="1B587C"/>
                </a:solidFill>
              </a:rPr>
              <a:t>T</a:t>
            </a:r>
            <a:r>
              <a:rPr lang="en-GB" b="1" cap="none" smtClean="0">
                <a:solidFill>
                  <a:srgbClr val="1B587C"/>
                </a:solidFill>
              </a:rPr>
              <a:t>urning self-help into health service policy</a:t>
            </a:r>
            <a:endParaRPr lang="en-GB" b="1" cap="none">
              <a:solidFill>
                <a:srgbClr val="1B58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1"/>
            <a:ext cx="8784976" cy="5688632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b="0" smtClean="0"/>
              <a:t>Self-help abortions have </a:t>
            </a:r>
            <a:r>
              <a:rPr lang="en-GB" sz="2400" b="0"/>
              <a:t>been implemented by two or three generations of women in the last 50 years ‒ in the 1960s and 1970s </a:t>
            </a:r>
            <a:r>
              <a:rPr lang="en-GB" sz="2400" b="0" smtClean="0"/>
              <a:t>services </a:t>
            </a:r>
            <a:r>
              <a:rPr lang="en-GB" sz="2400" b="0"/>
              <a:t>like Jane in Chicago, </a:t>
            </a:r>
            <a:r>
              <a:rPr lang="en-GB" sz="2400" b="0" smtClean="0"/>
              <a:t>similar ones </a:t>
            </a:r>
            <a:r>
              <a:rPr lang="en-GB" sz="2400" b="0"/>
              <a:t>in the UK and Australia and </a:t>
            </a:r>
            <a:r>
              <a:rPr lang="en-GB" sz="2400" b="0" smtClean="0"/>
              <a:t>France, in </a:t>
            </a:r>
            <a:r>
              <a:rPr lang="en-GB" sz="2400" b="0"/>
              <a:t>which </a:t>
            </a:r>
            <a:r>
              <a:rPr lang="en-GB" sz="2400" b="0" smtClean="0"/>
              <a:t>trained </a:t>
            </a:r>
            <a:r>
              <a:rPr lang="en-GB" sz="2400" b="0"/>
              <a:t>health professionals did abortions using D&amp;C or vacuum aspiration, </a:t>
            </a:r>
            <a:r>
              <a:rPr lang="en-GB" sz="2400" b="0" smtClean="0"/>
              <a:t>and non-medical </a:t>
            </a:r>
            <a:r>
              <a:rPr lang="en-GB" sz="2400" b="0"/>
              <a:t>women </a:t>
            </a:r>
            <a:r>
              <a:rPr lang="en-GB" sz="2400" b="0" smtClean="0"/>
              <a:t>trained to do </a:t>
            </a:r>
            <a:r>
              <a:rPr lang="en-GB" sz="2400" b="0"/>
              <a:t>them </a:t>
            </a:r>
            <a:r>
              <a:rPr lang="en-GB" sz="2400" b="0" smtClean="0"/>
              <a:t>too. </a:t>
            </a:r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b="0" smtClean="0"/>
              <a:t>Since </a:t>
            </a:r>
            <a:r>
              <a:rPr lang="en-GB" sz="2400" b="0"/>
              <a:t>the </a:t>
            </a:r>
            <a:r>
              <a:rPr lang="en-GB" sz="2400" b="0" smtClean="0"/>
              <a:t>late 1980s</a:t>
            </a:r>
            <a:r>
              <a:rPr lang="en-GB" sz="2400" b="0"/>
              <a:t>, the women’s grapevine has shared information about </a:t>
            </a:r>
            <a:r>
              <a:rPr lang="en-GB" sz="2400" b="0" smtClean="0"/>
              <a:t>misoprostol. In the </a:t>
            </a:r>
            <a:r>
              <a:rPr lang="en-GB" sz="2400" b="0"/>
              <a:t>last 10 years </a:t>
            </a:r>
            <a:r>
              <a:rPr lang="en-US" sz="2400" b="0" smtClean="0"/>
              <a:t>Safe </a:t>
            </a:r>
            <a:r>
              <a:rPr lang="en-US" sz="2400" b="0"/>
              <a:t>Abortion Information Hotlines have been set up in </a:t>
            </a:r>
            <a:r>
              <a:rPr lang="en-US" sz="2400" b="0" smtClean="0"/>
              <a:t>Latin America, Asia and Africa, in order </a:t>
            </a:r>
            <a:r>
              <a:rPr lang="en-US" sz="2400" b="0"/>
              <a:t>to </a:t>
            </a:r>
            <a:r>
              <a:rPr lang="en-US" sz="2400" b="0" smtClean="0"/>
              <a:t>inform/support </a:t>
            </a:r>
            <a:r>
              <a:rPr lang="en-US" sz="2400" b="0"/>
              <a:t>women. </a:t>
            </a:r>
            <a:endParaRPr lang="en-US" sz="2400" b="0" smtClean="0"/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US" sz="2400" b="0" smtClean="0"/>
              <a:t>Services </a:t>
            </a:r>
            <a:r>
              <a:rPr lang="en-US" sz="2400" b="0"/>
              <a:t>like </a:t>
            </a:r>
            <a:r>
              <a:rPr lang="en-US" sz="2400" b="0" smtClean="0"/>
              <a:t>Women on Web, Women </a:t>
            </a:r>
            <a:r>
              <a:rPr lang="en-US" sz="2400" b="0"/>
              <a:t>Help Women </a:t>
            </a:r>
            <a:r>
              <a:rPr lang="en-US" sz="2400" b="0" smtClean="0"/>
              <a:t>and safe2choose are providing information </a:t>
            </a:r>
            <a:r>
              <a:rPr lang="en-US" sz="2400" b="0"/>
              <a:t>and </a:t>
            </a:r>
            <a:r>
              <a:rPr lang="en-US" sz="2400" b="0" smtClean="0"/>
              <a:t>pills via internet</a:t>
            </a:r>
            <a:r>
              <a:rPr lang="en-US" sz="2400" b="0"/>
              <a:t>. </a:t>
            </a:r>
            <a:r>
              <a:rPr lang="en-US" sz="2400" b="0" smtClean="0"/>
              <a:t>As a result, unsafe abortions have become safer, shown already in 1989 by </a:t>
            </a:r>
            <a:r>
              <a:rPr lang="en-US" sz="2400" b="0"/>
              <a:t>Aníbal Faúndes </a:t>
            </a:r>
            <a:r>
              <a:rPr lang="en-US" sz="2400" b="0" smtClean="0"/>
              <a:t>in Brazil and this year by Drovetta in 5 Latin American countries (RHM 2015). But they are still not safe enough. </a:t>
            </a:r>
            <a:endParaRPr lang="en-GB" sz="2400" b="0"/>
          </a:p>
          <a:p>
            <a:r>
              <a:rPr lang="en-US" sz="2400" b="0"/>
              <a:t> </a:t>
            </a:r>
            <a:endParaRPr lang="en-GB" sz="2400" b="0"/>
          </a:p>
        </p:txBody>
      </p:sp>
    </p:spTree>
    <p:extLst>
      <p:ext uri="{BB962C8B-B14F-4D97-AF65-F5344CB8AC3E}">
        <p14:creationId xmlns:p14="http://schemas.microsoft.com/office/powerpoint/2010/main" val="2302707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520940" cy="548640"/>
          </a:xfrm>
        </p:spPr>
        <p:txBody>
          <a:bodyPr/>
          <a:lstStyle/>
          <a:p>
            <a:pPr algn="ctr"/>
            <a:r>
              <a:rPr lang="en-GB" b="1" smtClean="0">
                <a:solidFill>
                  <a:srgbClr val="1B587C"/>
                </a:solidFill>
              </a:rPr>
              <a:t>H</a:t>
            </a:r>
            <a:r>
              <a:rPr lang="en-GB" b="1" cap="none" smtClean="0">
                <a:solidFill>
                  <a:srgbClr val="1B587C"/>
                </a:solidFill>
              </a:rPr>
              <a:t>arm reduction </a:t>
            </a:r>
            <a:r>
              <a:rPr lang="en-GB" sz="3200" b="1" cap="none" smtClean="0">
                <a:solidFill>
                  <a:srgbClr val="1B587C"/>
                </a:solidFill>
              </a:rPr>
              <a:t> ≠</a:t>
            </a:r>
            <a:r>
              <a:rPr lang="en-GB" b="1" cap="none" smtClean="0">
                <a:solidFill>
                  <a:srgbClr val="1B587C"/>
                </a:solidFill>
              </a:rPr>
              <a:t>  the absence of harm</a:t>
            </a:r>
            <a:endParaRPr lang="en-GB" b="1" cap="none">
              <a:solidFill>
                <a:srgbClr val="1B58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52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504056"/>
          </a:xfrm>
        </p:spPr>
        <p:txBody>
          <a:bodyPr/>
          <a:lstStyle/>
          <a:p>
            <a:pPr algn="ctr"/>
            <a:r>
              <a:rPr lang="en-GB" b="1" cap="none" smtClean="0">
                <a:solidFill>
                  <a:srgbClr val="1B587C"/>
                </a:solidFill>
              </a:rPr>
              <a:t>Value and limitations of self-help abortions</a:t>
            </a:r>
            <a:endParaRPr lang="en-GB" b="1" cap="none">
              <a:solidFill>
                <a:srgbClr val="1B58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760639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US" sz="2600" b="0" smtClean="0"/>
              <a:t>The downsides </a:t>
            </a:r>
            <a:r>
              <a:rPr lang="en-US" sz="2600" b="0"/>
              <a:t>of </a:t>
            </a:r>
            <a:r>
              <a:rPr lang="en-US" sz="2600" b="0" smtClean="0"/>
              <a:t>self-help are: </a:t>
            </a:r>
            <a:r>
              <a:rPr lang="en-US" sz="2600" b="0"/>
              <a:t>women seeking information and pills on the internet without knowing </a:t>
            </a:r>
            <a:r>
              <a:rPr lang="en-US" sz="2600" b="0" smtClean="0"/>
              <a:t>whether the pills are safe and effective, nor who </a:t>
            </a:r>
            <a:r>
              <a:rPr lang="en-US" sz="2600" b="0"/>
              <a:t>is a trusted provider.</a:t>
            </a:r>
            <a:r>
              <a:rPr lang="en-US" sz="2400" b="0"/>
              <a:t> </a:t>
            </a:r>
            <a:endParaRPr lang="en-US" sz="2400" b="0" smtClean="0"/>
          </a:p>
          <a:p>
            <a:pPr marL="0" indent="0">
              <a:buClr>
                <a:srgbClr val="800000"/>
              </a:buClr>
            </a:pPr>
            <a:endParaRPr lang="en-US" sz="600" b="0"/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US" sz="2600" b="0" smtClean="0"/>
              <a:t>The </a:t>
            </a:r>
            <a:r>
              <a:rPr lang="en-US" sz="2600" b="0"/>
              <a:t>definition of what is “safe” is </a:t>
            </a:r>
            <a:r>
              <a:rPr lang="en-US" sz="2600" b="0" smtClean="0"/>
              <a:t>therefore relative.</a:t>
            </a:r>
          </a:p>
          <a:p>
            <a:pPr marL="0" indent="0">
              <a:buClr>
                <a:srgbClr val="800000"/>
              </a:buClr>
            </a:pPr>
            <a:endParaRPr lang="en-GB" sz="600" b="0" smtClean="0"/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600" b="0" smtClean="0"/>
              <a:t>Having an abortion alone is not always a good thing. </a:t>
            </a:r>
          </a:p>
          <a:p>
            <a:pPr marL="0" indent="0">
              <a:buClr>
                <a:srgbClr val="800000"/>
              </a:buClr>
            </a:pPr>
            <a:endParaRPr lang="en-GB" sz="600" b="0"/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600" b="0" smtClean="0"/>
              <a:t>Having abortion at </a:t>
            </a:r>
            <a:r>
              <a:rPr lang="en-GB" sz="2600" b="0"/>
              <a:t>home </a:t>
            </a:r>
            <a:r>
              <a:rPr lang="en-GB" sz="2600" b="0" smtClean="0"/>
              <a:t>is clearly </a:t>
            </a:r>
            <a:r>
              <a:rPr lang="en-GB" sz="2600" b="0"/>
              <a:t>a </a:t>
            </a:r>
            <a:r>
              <a:rPr lang="en-GB" sz="2600" b="0" smtClean="0"/>
              <a:t>good </a:t>
            </a:r>
            <a:r>
              <a:rPr lang="en-GB" sz="2600" b="0"/>
              <a:t>thing for many women. But for others, “home” is not a safe </a:t>
            </a:r>
            <a:r>
              <a:rPr lang="en-GB" sz="2600" b="0" smtClean="0"/>
              <a:t>place </a:t>
            </a:r>
            <a:r>
              <a:rPr lang="en-GB" sz="2600" b="0"/>
              <a:t>where privacy is possible, and not a place where the other people living there are necessarily aware or supportive. </a:t>
            </a:r>
            <a:endParaRPr lang="en-GB" sz="2600" b="0" smtClean="0"/>
          </a:p>
          <a:p>
            <a:pPr marL="0" indent="0">
              <a:buClr>
                <a:srgbClr val="800000"/>
              </a:buClr>
            </a:pPr>
            <a:endParaRPr lang="en-GB" sz="600" b="0" smtClean="0"/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600" b="0" smtClean="0"/>
              <a:t>In </a:t>
            </a:r>
            <a:r>
              <a:rPr lang="en-GB" sz="2600" b="0"/>
              <a:t>this sense, the role of a clinic where you can </a:t>
            </a:r>
            <a:r>
              <a:rPr lang="en-GB" sz="2600" b="0" smtClean="0"/>
              <a:t>have or go through the abortion and/or being able to call an </a:t>
            </a:r>
            <a:r>
              <a:rPr lang="en-GB" sz="2600" b="0"/>
              <a:t>abortion hotline, where there is access to a supportive, knowledgeable person 24 hours a day, is a crucial part of any </a:t>
            </a:r>
            <a:r>
              <a:rPr lang="en-GB" sz="2600" b="0" smtClean="0"/>
              <a:t>good quality approach </a:t>
            </a:r>
            <a:r>
              <a:rPr lang="en-GB" sz="2600" b="0"/>
              <a:t>to providing </a:t>
            </a:r>
            <a:r>
              <a:rPr lang="en-GB" sz="2600" b="0" smtClean="0"/>
              <a:t>abortion care.</a:t>
            </a:r>
            <a:r>
              <a:rPr lang="en-GB" sz="2400" b="0" smtClean="0"/>
              <a:t> </a:t>
            </a:r>
          </a:p>
          <a:p>
            <a:pPr marL="0" indent="0">
              <a:buClr>
                <a:srgbClr val="800000"/>
              </a:buClr>
            </a:pPr>
            <a:endParaRPr lang="en-GB" sz="600" b="0"/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800" b="0" smtClean="0"/>
              <a:t>The </a:t>
            </a:r>
            <a:r>
              <a:rPr lang="en-GB" sz="2800" b="0"/>
              <a:t>line between over-medicalisation </a:t>
            </a:r>
            <a:r>
              <a:rPr lang="en-GB" sz="2800" b="0" smtClean="0"/>
              <a:t>&amp; </a:t>
            </a:r>
            <a:r>
              <a:rPr lang="en-GB" sz="2800" b="0"/>
              <a:t>under-medicalisation </a:t>
            </a:r>
            <a:r>
              <a:rPr lang="en-GB" sz="2800" b="0" smtClean="0"/>
              <a:t>is crucial.</a:t>
            </a:r>
            <a:endParaRPr lang="en-GB" sz="2800" b="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292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2132856"/>
            <a:ext cx="5976664" cy="1080120"/>
          </a:xfrm>
          <a:ln w="3175">
            <a:solidFill>
              <a:srgbClr val="1B587C"/>
            </a:solidFill>
          </a:ln>
        </p:spPr>
        <p:txBody>
          <a:bodyPr/>
          <a:lstStyle/>
          <a:p>
            <a:pPr algn="ctr"/>
            <a:r>
              <a:rPr lang="en-GB" b="1" cap="none" smtClean="0">
                <a:solidFill>
                  <a:srgbClr val="1B587C"/>
                </a:solidFill>
              </a:rPr>
              <a:t>Abortion to be decriminalised and </a:t>
            </a:r>
            <a:br>
              <a:rPr lang="en-GB" b="1" cap="none" smtClean="0">
                <a:solidFill>
                  <a:srgbClr val="1B587C"/>
                </a:solidFill>
              </a:rPr>
            </a:br>
            <a:r>
              <a:rPr lang="en-GB" b="1" cap="none" smtClean="0">
                <a:solidFill>
                  <a:srgbClr val="1B587C"/>
                </a:solidFill>
              </a:rPr>
              <a:t>available on a woman's request.</a:t>
            </a:r>
            <a:endParaRPr lang="en-GB" sz="2000" b="1">
              <a:solidFill>
                <a:srgbClr val="1B587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06084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912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576064"/>
          </a:xfrm>
        </p:spPr>
        <p:txBody>
          <a:bodyPr/>
          <a:lstStyle/>
          <a:p>
            <a:pPr algn="ctr"/>
            <a:r>
              <a:rPr lang="en-GB" b="1" smtClean="0">
                <a:solidFill>
                  <a:srgbClr val="1B587C"/>
                </a:solidFill>
              </a:rPr>
              <a:t>C</a:t>
            </a:r>
            <a:r>
              <a:rPr lang="en-GB" b="1" cap="none" smtClean="0">
                <a:solidFill>
                  <a:srgbClr val="1B587C"/>
                </a:solidFill>
              </a:rPr>
              <a:t>ampaign </a:t>
            </a:r>
            <a:r>
              <a:rPr lang="en-GB" b="1" cap="none">
                <a:solidFill>
                  <a:srgbClr val="1B587C"/>
                </a:solidFill>
              </a:rPr>
              <a:t>for </a:t>
            </a:r>
            <a:r>
              <a:rPr lang="en-GB" b="1" cap="none" smtClean="0">
                <a:solidFill>
                  <a:srgbClr val="1B587C"/>
                </a:solidFill>
              </a:rPr>
              <a:t>safe abortion: women's right !</a:t>
            </a:r>
            <a:endParaRPr lang="en-GB" b="1">
              <a:solidFill>
                <a:srgbClr val="1B587C"/>
              </a:solidFill>
            </a:endParaRPr>
          </a:p>
        </p:txBody>
      </p:sp>
      <p:pic>
        <p:nvPicPr>
          <p:cNvPr id="4" name="Imagen 1" descr="http://www.buendiario.com/wp-content/uploads/2014/04/Buendiario-onu-suecia-informe-anticonceptivos-aborto-3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344816" cy="489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5795972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latin typeface="+mn-lt"/>
              </a:rPr>
              <a:t>Demonstration against anti-abortion bill</a:t>
            </a:r>
            <a:r>
              <a:rPr lang="en-GB" sz="2000" smtClean="0">
                <a:latin typeface="+mn-lt"/>
              </a:rPr>
              <a:t>, Spain </a:t>
            </a:r>
            <a:r>
              <a:rPr lang="en-GB" sz="2000">
                <a:latin typeface="+mn-lt"/>
              </a:rPr>
              <a:t>February 2014</a:t>
            </a:r>
          </a:p>
        </p:txBody>
      </p:sp>
    </p:spTree>
    <p:extLst>
      <p:ext uri="{BB962C8B-B14F-4D97-AF65-F5344CB8AC3E}">
        <p14:creationId xmlns:p14="http://schemas.microsoft.com/office/powerpoint/2010/main" val="1266554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7584" y="2708920"/>
            <a:ext cx="3312368" cy="1152128"/>
          </a:xfrm>
        </p:spPr>
        <p:txBody>
          <a:bodyPr/>
          <a:lstStyle/>
          <a:p>
            <a:pPr algn="ctr"/>
            <a:r>
              <a:rPr lang="en-GB" sz="3600" b="1" smtClean="0">
                <a:solidFill>
                  <a:srgbClr val="1B587C"/>
                </a:solidFill>
              </a:rPr>
              <a:t>Thank </a:t>
            </a:r>
            <a:r>
              <a:rPr lang="en-GB" sz="3600" b="1">
                <a:solidFill>
                  <a:srgbClr val="1B587C"/>
                </a:solidFill>
              </a:rPr>
              <a:t>you very much</a:t>
            </a:r>
            <a:r>
              <a:rPr lang="en-GB" sz="3600" b="1" smtClean="0">
                <a:solidFill>
                  <a:srgbClr val="1B587C"/>
                </a:solidFill>
              </a:rPr>
              <a:t>!!!</a:t>
            </a:r>
            <a:endParaRPr lang="en-GB" sz="3600" b="1">
              <a:solidFill>
                <a:srgbClr val="1B587C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05000"/>
            <a:ext cx="40655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2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1085" cy="432048"/>
          </a:xfrm>
        </p:spPr>
        <p:txBody>
          <a:bodyPr/>
          <a:lstStyle/>
          <a:p>
            <a:pPr algn="ctr"/>
            <a:r>
              <a:rPr lang="en-GB" b="1" smtClean="0">
                <a:solidFill>
                  <a:srgbClr val="800000"/>
                </a:solidFill>
              </a:rPr>
              <a:t>S</a:t>
            </a:r>
            <a:r>
              <a:rPr lang="en-GB" b="1" cap="none" smtClean="0">
                <a:solidFill>
                  <a:srgbClr val="800000"/>
                </a:solidFill>
              </a:rPr>
              <a:t>ources 1</a:t>
            </a:r>
            <a:endParaRPr lang="en-GB" b="1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784977" cy="5904656"/>
          </a:xfrm>
        </p:spPr>
        <p:txBody>
          <a:bodyPr>
            <a:normAutofit fontScale="77500" lnSpcReduction="20000"/>
          </a:bodyPr>
          <a:lstStyle/>
          <a:p>
            <a:pPr marL="174625" indent="-174625">
              <a:buFont typeface="Arial" pitchFamily="34" charset="0"/>
              <a:buAutoNum type="arabicPeriod"/>
            </a:pPr>
            <a:r>
              <a:rPr lang="en-GB" sz="2600" b="0" smtClean="0"/>
              <a:t> Prof</a:t>
            </a:r>
            <a:r>
              <a:rPr lang="en-GB" sz="2600" b="0"/>
              <a:t>. Hans Rosling, </a:t>
            </a:r>
            <a:r>
              <a:rPr lang="en-GB" sz="2600" b="0" smtClean="0">
                <a:hlinkClick r:id="rId2"/>
              </a:rPr>
              <a:t>www.gapminder.org</a:t>
            </a:r>
            <a:r>
              <a:rPr lang="en-GB" sz="2600" b="0" smtClean="0"/>
              <a:t>.</a:t>
            </a:r>
          </a:p>
          <a:p>
            <a:pPr marL="174625" indent="-174625">
              <a:buFont typeface="Arial" pitchFamily="34" charset="0"/>
              <a:buAutoNum type="arabicPeriod"/>
            </a:pPr>
            <a:r>
              <a:rPr lang="en-GB" sz="2600" b="0">
                <a:cs typeface="Calibri" panose="020F0502020204030204" pitchFamily="34" charset="0"/>
              </a:rPr>
              <a:t> </a:t>
            </a:r>
            <a:r>
              <a:rPr lang="en-GB" sz="2600" b="0" smtClean="0">
                <a:cs typeface="Calibri" panose="020F0502020204030204" pitchFamily="34" charset="0"/>
              </a:rPr>
              <a:t>Stone N, Ingham R. </a:t>
            </a:r>
            <a:r>
              <a:rPr lang="en-GB" sz="2600" b="0"/>
              <a:t>Who presents more than once? Repeat abortion among women in Britain</a:t>
            </a:r>
            <a:r>
              <a:rPr lang="en-GB" sz="2600" b="0" smtClean="0"/>
              <a:t>.  Journal of Family Planning &amp; Reproductive </a:t>
            </a:r>
            <a:r>
              <a:rPr lang="en-GB" sz="2600" b="0"/>
              <a:t>Health </a:t>
            </a:r>
            <a:r>
              <a:rPr lang="en-GB" sz="2600" b="0" smtClean="0"/>
              <a:t>Care 2011;37(4</a:t>
            </a:r>
            <a:r>
              <a:rPr lang="en-GB" sz="2600" b="0"/>
              <a:t>):209-15</a:t>
            </a:r>
            <a:r>
              <a:rPr lang="en-GB" sz="2600" b="0" smtClean="0"/>
              <a:t>.</a:t>
            </a:r>
            <a:endParaRPr lang="en-GB" sz="2600" b="0" smtClean="0">
              <a:cs typeface="Calibri" panose="020F0502020204030204" pitchFamily="34" charset="0"/>
            </a:endParaRPr>
          </a:p>
          <a:p>
            <a:pPr marL="174625" indent="-174625">
              <a:buFont typeface="Arial" pitchFamily="34" charset="0"/>
              <a:buAutoNum type="arabicPeriod"/>
            </a:pPr>
            <a:r>
              <a:rPr lang="en-GB" sz="2600" b="0">
                <a:cs typeface="Calibri" panose="020F0502020204030204" pitchFamily="34" charset="0"/>
              </a:rPr>
              <a:t> </a:t>
            </a:r>
            <a:r>
              <a:rPr lang="en-GB" sz="2600" b="0" smtClean="0">
                <a:cs typeface="Calibri" panose="020F0502020204030204" pitchFamily="34" charset="0"/>
              </a:rPr>
              <a:t>Sedgh </a:t>
            </a:r>
            <a:r>
              <a:rPr lang="en-GB" sz="2600" b="0">
                <a:cs typeface="Calibri" panose="020F0502020204030204" pitchFamily="34" charset="0"/>
              </a:rPr>
              <a:t>G, Hussain R. Reasons for contraceptive nonuse among women having unmet need for contraception in developing countries. Studies in Family Planning 2014; 45[2]: 151–169.</a:t>
            </a:r>
            <a:endParaRPr lang="en-GB" sz="2600" b="0"/>
          </a:p>
          <a:p>
            <a:pPr marL="174625" indent="-174625">
              <a:buAutoNum type="arabicPeriod"/>
            </a:pPr>
            <a:r>
              <a:rPr lang="en-GB" sz="2600" b="0" smtClean="0">
                <a:cs typeface="Calibri" panose="020F0502020204030204" pitchFamily="34" charset="0"/>
              </a:rPr>
              <a:t> Umuhoza C et al. </a:t>
            </a:r>
            <a:r>
              <a:rPr lang="en-GB" sz="2600" b="0"/>
              <a:t>Advocating for safe abortion in Rwanda: how young people and the personal stories of young women in prison brought about </a:t>
            </a:r>
            <a:r>
              <a:rPr lang="en-GB" sz="2600" b="0" smtClean="0"/>
              <a:t>change. </a:t>
            </a:r>
            <a:r>
              <a:rPr lang="en-GB" sz="2600" b="0" smtClean="0">
                <a:cs typeface="Calibri" panose="020F0502020204030204" pitchFamily="34" charset="0"/>
              </a:rPr>
              <a:t>RHM 2013;21(41):49-56.</a:t>
            </a:r>
          </a:p>
          <a:p>
            <a:pPr marL="174625" indent="-174625">
              <a:buFont typeface="Arial" pitchFamily="34" charset="0"/>
              <a:buAutoNum type="arabicPeriod"/>
            </a:pPr>
            <a:r>
              <a:rPr lang="en-GB" sz="2600" b="0" smtClean="0"/>
              <a:t> For </a:t>
            </a:r>
            <a:r>
              <a:rPr lang="en-GB" sz="2600" b="0"/>
              <a:t>victims of wartime rape, abortion out of </a:t>
            </a:r>
            <a:r>
              <a:rPr lang="en-GB" sz="2600" b="0" smtClean="0"/>
              <a:t>reach. </a:t>
            </a:r>
            <a:r>
              <a:rPr lang="en-GB" sz="2600" b="0" u="sng">
                <a:hlinkClick r:id="rId3"/>
              </a:rPr>
              <a:t>http://womensenews.org/story/international-policyunited-nations/150427/victims-wartime-rape-abortion-out-reach</a:t>
            </a:r>
            <a:endParaRPr lang="en-GB" sz="2600" b="0" smtClean="0">
              <a:cs typeface="Calibri" panose="020F0502020204030204" pitchFamily="34" charset="0"/>
            </a:endParaRPr>
          </a:p>
          <a:p>
            <a:pPr marL="174625" indent="-174625">
              <a:buAutoNum type="arabicPeriod"/>
            </a:pPr>
            <a:r>
              <a:rPr lang="en-GB" sz="2600" b="0" smtClean="0">
                <a:cs typeface="Calibri" panose="020F0502020204030204" pitchFamily="34" charset="0"/>
              </a:rPr>
              <a:t> Polus S, et al. Optimizing </a:t>
            </a:r>
            <a:r>
              <a:rPr lang="en-GB" sz="2600" b="0">
                <a:cs typeface="Calibri" panose="020F0502020204030204" pitchFamily="34" charset="0"/>
              </a:rPr>
              <a:t>the delivery of contraceptives </a:t>
            </a:r>
            <a:r>
              <a:rPr lang="en-GB" sz="2600" b="0" smtClean="0">
                <a:cs typeface="Calibri" panose="020F0502020204030204" pitchFamily="34" charset="0"/>
              </a:rPr>
              <a:t>in low- </a:t>
            </a:r>
            <a:r>
              <a:rPr lang="en-GB" sz="2600" b="0">
                <a:cs typeface="Calibri" panose="020F0502020204030204" pitchFamily="34" charset="0"/>
              </a:rPr>
              <a:t>and middle-income countries through </a:t>
            </a:r>
            <a:r>
              <a:rPr lang="en-GB" sz="2600" b="0" smtClean="0">
                <a:cs typeface="Calibri" panose="020F0502020204030204" pitchFamily="34" charset="0"/>
              </a:rPr>
              <a:t>task shifting</a:t>
            </a:r>
            <a:r>
              <a:rPr lang="en-GB" sz="2600" b="0">
                <a:cs typeface="Calibri" panose="020F0502020204030204" pitchFamily="34" charset="0"/>
              </a:rPr>
              <a:t>: a systematic review of </a:t>
            </a:r>
            <a:r>
              <a:rPr lang="en-GB" sz="2600" b="0" smtClean="0">
                <a:cs typeface="Calibri" panose="020F0502020204030204" pitchFamily="34" charset="0"/>
              </a:rPr>
              <a:t>effectiveness and safety. </a:t>
            </a:r>
            <a:r>
              <a:rPr lang="en-GB" sz="2600" b="0">
                <a:cs typeface="Calibri" panose="020F0502020204030204" pitchFamily="34" charset="0"/>
              </a:rPr>
              <a:t>Reproductive Health </a:t>
            </a:r>
            <a:r>
              <a:rPr lang="en-GB" sz="2600" b="0" smtClean="0">
                <a:cs typeface="Calibri" panose="020F0502020204030204" pitchFamily="34" charset="0"/>
              </a:rPr>
              <a:t>2015;12:27. </a:t>
            </a:r>
            <a:endParaRPr lang="en-GB" sz="2600" b="0">
              <a:cs typeface="Calibri" panose="020F0502020204030204" pitchFamily="34" charset="0"/>
            </a:endParaRPr>
          </a:p>
          <a:p>
            <a:pPr marL="174625" indent="-174625">
              <a:buAutoNum type="arabicPeriod"/>
            </a:pPr>
            <a:r>
              <a:rPr lang="en-GB" sz="2600" b="0" smtClean="0"/>
              <a:t> Raymond EG, et al. Embracing post-fertilisation methods of family planning: a call to action. Journal of Family Planning &amp; Reproductive </a:t>
            </a:r>
            <a:r>
              <a:rPr lang="en-GB" sz="2600" b="0"/>
              <a:t>Health </a:t>
            </a:r>
            <a:r>
              <a:rPr lang="en-GB" sz="2600" b="0" smtClean="0"/>
              <a:t>Care 2013; </a:t>
            </a:r>
            <a:r>
              <a:rPr lang="en-GB" sz="2600" b="0"/>
              <a:t>39(4</a:t>
            </a:r>
            <a:r>
              <a:rPr lang="en-GB" sz="2600" b="0" smtClean="0"/>
              <a:t>).</a:t>
            </a:r>
          </a:p>
          <a:p>
            <a:pPr marL="174625" indent="-174625">
              <a:buAutoNum type="arabicPeriod"/>
            </a:pPr>
            <a:r>
              <a:rPr lang="en-GB" sz="2600" b="0"/>
              <a:t> </a:t>
            </a:r>
            <a:r>
              <a:rPr lang="en-GB" sz="2600" b="0" smtClean="0"/>
              <a:t>WHO. </a:t>
            </a:r>
            <a:r>
              <a:rPr lang="en-GB" sz="2600" b="0"/>
              <a:t>Safe </a:t>
            </a:r>
            <a:r>
              <a:rPr lang="en-GB" sz="2600" b="0" smtClean="0"/>
              <a:t>Abortion: Technical and Policy </a:t>
            </a:r>
            <a:r>
              <a:rPr lang="en-GB" sz="2600" b="0"/>
              <a:t>Guidance </a:t>
            </a:r>
            <a:r>
              <a:rPr lang="en-GB" sz="2600" b="0" smtClean="0"/>
              <a:t>for Health Systems. Geneva; 2012.</a:t>
            </a:r>
            <a:endParaRPr lang="en-GB" sz="2600" b="0"/>
          </a:p>
          <a:p>
            <a:endParaRPr lang="en-GB" sz="2000" b="0"/>
          </a:p>
          <a:p>
            <a:endParaRPr lang="en-GB" sz="2000" b="0"/>
          </a:p>
        </p:txBody>
      </p:sp>
    </p:spTree>
    <p:extLst>
      <p:ext uri="{BB962C8B-B14F-4D97-AF65-F5344CB8AC3E}">
        <p14:creationId xmlns:p14="http://schemas.microsoft.com/office/powerpoint/2010/main" val="5032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504056"/>
          </a:xfrm>
        </p:spPr>
        <p:txBody>
          <a:bodyPr/>
          <a:lstStyle/>
          <a:p>
            <a:pPr algn="ctr"/>
            <a:r>
              <a:rPr lang="en-GB" b="1" smtClean="0">
                <a:solidFill>
                  <a:srgbClr val="800000"/>
                </a:solidFill>
              </a:rPr>
              <a:t>S</a:t>
            </a:r>
            <a:r>
              <a:rPr lang="en-GB" b="1" cap="none" smtClean="0">
                <a:solidFill>
                  <a:srgbClr val="800000"/>
                </a:solidFill>
              </a:rPr>
              <a:t>ources </a:t>
            </a:r>
            <a:r>
              <a:rPr lang="en-GB" b="1" smtClean="0">
                <a:solidFill>
                  <a:srgbClr val="800000"/>
                </a:solidFill>
              </a:rPr>
              <a:t> 2</a:t>
            </a:r>
            <a:endParaRPr lang="en-GB" b="1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83264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GB" sz="2000" b="0" smtClean="0"/>
              <a:t>Siri </a:t>
            </a:r>
            <a:r>
              <a:rPr lang="en-GB" sz="2000" b="0"/>
              <a:t>Suh. “Right tool,” wrong “job”: Manual vacuum aspiration, post-abortion care and transnational population politics in Senegal. Social Science &amp; Medicine 2015;135: </a:t>
            </a:r>
            <a:r>
              <a:rPr lang="en-GB" sz="2000" b="0" smtClean="0"/>
              <a:t>56–66.</a:t>
            </a:r>
            <a:r>
              <a:rPr lang="en-GB" sz="2000"/>
              <a:t> </a:t>
            </a:r>
            <a:endParaRPr lang="en-GB" sz="2000" b="0"/>
          </a:p>
          <a:p>
            <a:pPr marL="457200" indent="-457200">
              <a:buFont typeface="+mj-lt"/>
              <a:buAutoNum type="arabicPeriod" startAt="8"/>
            </a:pPr>
            <a:r>
              <a:rPr lang="en-GB" sz="2000" b="0" smtClean="0"/>
              <a:t>Berard </a:t>
            </a:r>
            <a:r>
              <a:rPr lang="en-GB" sz="2000" b="0"/>
              <a:t>V et al. Instability of misoprostol tablets stored outside the blister: a potential serious concern for clinical outcome in medical abortion. PLoS One 2014;9(12):e112401. </a:t>
            </a:r>
            <a:endParaRPr lang="en-GB" sz="2000" b="0" smtClean="0"/>
          </a:p>
          <a:p>
            <a:pPr marL="457200" indent="-457200">
              <a:buFont typeface="+mj-lt"/>
              <a:buAutoNum type="arabicPeriod" startAt="8"/>
            </a:pPr>
            <a:r>
              <a:rPr lang="en-GB" sz="2000" b="0" smtClean="0"/>
              <a:t>Chong </a:t>
            </a:r>
            <a:r>
              <a:rPr lang="en-GB" sz="2000" b="0"/>
              <a:t>E  et al. What happens when medical abortion services give women the option of taking mifepristone home? Contraception 2015;91(5):</a:t>
            </a:r>
            <a:r>
              <a:rPr lang="en-GB" sz="2000" b="0" smtClean="0"/>
              <a:t>429.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GB" sz="2000" b="0" smtClean="0"/>
              <a:t>Grossman </a:t>
            </a:r>
            <a:r>
              <a:rPr lang="en-GB" sz="2000" b="0"/>
              <a:t>DA et al.</a:t>
            </a:r>
            <a:r>
              <a:rPr lang="en-GB" sz="2000" b="0" i="1"/>
              <a:t> </a:t>
            </a:r>
            <a:r>
              <a:rPr lang="en-GB" sz="2000" b="0"/>
              <a:t>Introduction of the mifepristone regimen for second-trimester medical abortion in South Africa</a:t>
            </a:r>
            <a:r>
              <a:rPr lang="en-GB" sz="2000" b="0" i="1"/>
              <a:t>. </a:t>
            </a:r>
            <a:r>
              <a:rPr lang="en-GB" sz="2000" b="0"/>
              <a:t>Contraception 2015;91(5):</a:t>
            </a:r>
            <a:r>
              <a:rPr lang="en-GB" sz="2000" b="0" smtClean="0"/>
              <a:t>426-7.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GB" sz="2000" b="0" smtClean="0"/>
              <a:t>Drovetta </a:t>
            </a:r>
            <a:r>
              <a:rPr lang="en-GB" sz="2000" b="0"/>
              <a:t>RI. </a:t>
            </a:r>
            <a:r>
              <a:rPr lang="en-US" sz="2000" b="0"/>
              <a:t>Safe abortion information hotlines: an effective strategy for increasing women’s access to safe abortions in Latin America. Reproductive Health Matters. 2015;23(45). In </a:t>
            </a:r>
            <a:r>
              <a:rPr lang="en-US" sz="2000" b="0" smtClean="0"/>
              <a:t>press.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GB" sz="2000" b="0" smtClean="0"/>
              <a:t>Feature: </a:t>
            </a:r>
            <a:r>
              <a:rPr lang="en-GB" sz="2000" b="0"/>
              <a:t>Children and parents protest in Paraguay in the case of the 10-year-old girl refused an abortion by the state. 11 May 2015. International Campaign for Women's Right to Safe </a:t>
            </a:r>
            <a:r>
              <a:rPr lang="en-GB" sz="2000" b="0" smtClean="0"/>
              <a:t>Abortion. </a:t>
            </a:r>
            <a:r>
              <a:rPr lang="en-GB" sz="2000" b="0"/>
              <a:t>From: </a:t>
            </a:r>
            <a:r>
              <a:rPr lang="en-GB" sz="2000" b="0" u="sng">
                <a:solidFill>
                  <a:srgbClr val="800000"/>
                </a:solidFill>
                <a:hlinkClick r:id="rId2"/>
              </a:rPr>
              <a:t>http://www.cbc.ca/news/world/protests-in-paraguay-where-abortion-is-illegal-in-case-of-10-year-old-rape-victim-1.3070439</a:t>
            </a:r>
            <a:r>
              <a:rPr lang="en-GB" sz="2000" b="0">
                <a:solidFill>
                  <a:srgbClr val="800000"/>
                </a:solidFill>
              </a:rPr>
              <a:t> .</a:t>
            </a:r>
          </a:p>
          <a:p>
            <a:endParaRPr lang="en-GB" sz="2000" b="0"/>
          </a:p>
          <a:p>
            <a:pPr marL="0" indent="0"/>
            <a:endParaRPr lang="en-GB" sz="2000" b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700808"/>
            <a:ext cx="7520940" cy="2199144"/>
          </a:xfrm>
        </p:spPr>
        <p:txBody>
          <a:bodyPr/>
          <a:lstStyle/>
          <a:p>
            <a:pPr algn="ctr"/>
            <a:r>
              <a:rPr lang="en-GB" b="1" smtClean="0">
                <a:solidFill>
                  <a:srgbClr val="1B587C"/>
                </a:solidFill>
              </a:rPr>
              <a:t>I</a:t>
            </a:r>
            <a:r>
              <a:rPr lang="en-GB" b="1" cap="none" smtClean="0">
                <a:solidFill>
                  <a:srgbClr val="1B587C"/>
                </a:solidFill>
              </a:rPr>
              <a:t>f</a:t>
            </a:r>
            <a:r>
              <a:rPr lang="en-GB" b="1" smtClean="0">
                <a:solidFill>
                  <a:srgbClr val="1B587C"/>
                </a:solidFill>
              </a:rPr>
              <a:t> </a:t>
            </a:r>
            <a:r>
              <a:rPr lang="en-GB" b="1" cap="none" smtClean="0">
                <a:solidFill>
                  <a:srgbClr val="1B587C"/>
                </a:solidFill>
              </a:rPr>
              <a:t>we want the family planning community to embrace women's need for abortion, we need to embrace women's need for contraception.</a:t>
            </a:r>
            <a:endParaRPr lang="en-GB" b="1">
              <a:solidFill>
                <a:srgbClr val="1B58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5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576064"/>
          </a:xfrm>
        </p:spPr>
        <p:txBody>
          <a:bodyPr/>
          <a:lstStyle/>
          <a:p>
            <a:pPr algn="ctr"/>
            <a:r>
              <a:rPr lang="en-GB" b="1">
                <a:solidFill>
                  <a:srgbClr val="1B587C"/>
                </a:solidFill>
              </a:rPr>
              <a:t>M</a:t>
            </a:r>
            <a:r>
              <a:rPr lang="en-GB" b="1" cap="none">
                <a:solidFill>
                  <a:srgbClr val="1B587C"/>
                </a:solidFill>
              </a:rPr>
              <a:t>ain reasons for not using a contraceptive </a:t>
            </a:r>
            <a:r>
              <a:rPr lang="en-GB" b="1" cap="none" smtClean="0">
                <a:solidFill>
                  <a:srgbClr val="1B587C"/>
                </a:solidFill>
              </a:rPr>
              <a:t>method   </a:t>
            </a:r>
            <a:r>
              <a:rPr lang="en-GB" b="1" cap="none">
                <a:solidFill>
                  <a:srgbClr val="1B587C"/>
                </a:solidFill>
              </a:rPr>
              <a:t> </a:t>
            </a:r>
            <a:r>
              <a:rPr lang="en-GB" b="1" cap="none" smtClean="0">
                <a:solidFill>
                  <a:srgbClr val="1B587C"/>
                </a:solidFill>
              </a:rPr>
              <a:t>     =  need for abortion</a:t>
            </a:r>
            <a:r>
              <a:rPr lang="en-GB" b="1" cap="none" smtClean="0">
                <a:solidFill>
                  <a:srgbClr val="1B58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b="1">
              <a:solidFill>
                <a:srgbClr val="1B587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544616"/>
          </a:xfrm>
        </p:spPr>
        <p:txBody>
          <a:bodyPr>
            <a:normAutofit fontScale="77500" lnSpcReduction="20000"/>
          </a:bodyPr>
          <a:lstStyle/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endParaRPr lang="en-GB" smtClean="0"/>
          </a:p>
          <a:p>
            <a:r>
              <a:rPr lang="en-GB" b="0" smtClean="0"/>
              <a:t> 							</a:t>
            </a:r>
          </a:p>
          <a:p>
            <a:r>
              <a:rPr lang="en-GB" b="0"/>
              <a:t>	</a:t>
            </a:r>
            <a:r>
              <a:rPr lang="en-GB" b="0" smtClean="0"/>
              <a:t>						</a:t>
            </a:r>
          </a:p>
          <a:p>
            <a:endParaRPr lang="en-GB" sz="22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200" b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200" b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 b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200" b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600" b="0" smtClean="0">
                <a:cs typeface="Calibri" panose="020F0502020204030204" pitchFamily="34" charset="0"/>
              </a:rPr>
              <a:t>(Sedgh </a:t>
            </a:r>
            <a:r>
              <a:rPr lang="en-GB" sz="2600" b="0">
                <a:cs typeface="Calibri" panose="020F0502020204030204" pitchFamily="34" charset="0"/>
              </a:rPr>
              <a:t>&amp; </a:t>
            </a:r>
            <a:r>
              <a:rPr lang="en-GB" sz="2600" b="0" smtClean="0">
                <a:cs typeface="Calibri" panose="020F0502020204030204" pitchFamily="34" charset="0"/>
              </a:rPr>
              <a:t>Hussain, 2014;  Umuhoza, 2013;  UN report 2014))</a:t>
            </a:r>
            <a:endParaRPr lang="en-GB" sz="2600">
              <a:cs typeface="Calibri" panose="020F0502020204030204" pitchFamily="34" charset="0"/>
            </a:endParaRPr>
          </a:p>
          <a:p>
            <a:endParaRPr lang="en-GB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012054"/>
              </p:ext>
            </p:extLst>
          </p:nvPr>
        </p:nvGraphicFramePr>
        <p:xfrm>
          <a:off x="467544" y="1052736"/>
          <a:ext cx="8208912" cy="5013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56384"/>
                <a:gridCol w="475252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Married women </a:t>
                      </a:r>
                    </a:p>
                    <a:p>
                      <a:r>
                        <a:rPr lang="en-GB" sz="24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aged 15-49 global South</a:t>
                      </a:r>
                      <a:endParaRPr lang="en-GB" sz="24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Young, unmarried women</a:t>
                      </a:r>
                      <a:endParaRPr lang="en-GB" sz="24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1B587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3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Infrequent sex</a:t>
                      </a:r>
                      <a:endParaRPr lang="en-GB" sz="23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Lack of access to contraceptive education, information, services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3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Side effects/health risks </a:t>
                      </a:r>
                      <a:endParaRPr lang="en-GB" sz="23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3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Unwilling to risk social disapproval associated with seeking services</a:t>
                      </a:r>
                      <a:endParaRPr lang="en-GB" sz="23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3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Opposition from others</a:t>
                      </a:r>
                      <a:endParaRPr lang="en-GB" sz="23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3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Infrequent sex </a:t>
                      </a:r>
                      <a:endParaRPr lang="en-GB" sz="23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3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Post-partum amenorrhea/breastfeeding</a:t>
                      </a:r>
                      <a:endParaRPr lang="en-GB" sz="23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300" b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</a:t>
                      </a:r>
                    </a:p>
                    <a:p>
                      <a:pPr algn="l"/>
                      <a:endParaRPr lang="en-GB" sz="2300">
                        <a:solidFill>
                          <a:srgbClr val="8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1B587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3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Sub-fecundity </a:t>
                      </a:r>
                      <a:endParaRPr lang="en-GB" sz="23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Sexual abuse (Rwanda)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3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Lack of access </a:t>
                      </a:r>
                      <a:endParaRPr lang="en-GB" sz="23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Rape a weapon of war</a:t>
                      </a:r>
                      <a:r>
                        <a:rPr lang="en-GB" sz="2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21 countries</a:t>
                      </a:r>
                      <a:endParaRPr lang="en-GB" sz="240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30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Lack of knowledge</a:t>
                      </a:r>
                      <a:endParaRPr lang="en-GB" sz="23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520940" cy="1008112"/>
          </a:xfrm>
          <a:ln>
            <a:solidFill>
              <a:srgbClr val="1B587C"/>
            </a:solidFill>
          </a:ln>
        </p:spPr>
        <p:txBody>
          <a:bodyPr/>
          <a:lstStyle/>
          <a:p>
            <a:pPr algn="ctr"/>
            <a:r>
              <a:rPr lang="en-GB" b="1" smtClean="0">
                <a:solidFill>
                  <a:srgbClr val="1B587C"/>
                </a:solidFill>
              </a:rPr>
              <a:t>n</a:t>
            </a:r>
            <a:r>
              <a:rPr lang="en-GB" b="1" cap="none" smtClean="0">
                <a:solidFill>
                  <a:srgbClr val="1B587C"/>
                </a:solidFill>
              </a:rPr>
              <a:t>one of these reasons is stupid or irresponsible.</a:t>
            </a:r>
            <a:endParaRPr lang="en-GB" b="1">
              <a:solidFill>
                <a:srgbClr val="1B58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2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548640"/>
          </a:xfrm>
        </p:spPr>
        <p:txBody>
          <a:bodyPr/>
          <a:lstStyle/>
          <a:p>
            <a:pPr algn="ctr"/>
            <a:r>
              <a:rPr lang="en-GB" b="1" smtClean="0">
                <a:solidFill>
                  <a:srgbClr val="1B587C"/>
                </a:solidFill>
              </a:rPr>
              <a:t>Y</a:t>
            </a:r>
            <a:r>
              <a:rPr lang="en-GB" b="1" cap="none" smtClean="0">
                <a:solidFill>
                  <a:srgbClr val="1B587C"/>
                </a:solidFill>
              </a:rPr>
              <a:t>et abortion is still treated as a problem…</a:t>
            </a:r>
            <a:endParaRPr lang="en-GB" b="1">
              <a:solidFill>
                <a:srgbClr val="1B58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328592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b="0" smtClean="0"/>
              <a:t>Stigmatising </a:t>
            </a:r>
            <a:r>
              <a:rPr lang="en-GB" sz="2400" b="0"/>
              <a:t>language about abortion</a:t>
            </a:r>
          </a:p>
          <a:p>
            <a:pPr marL="719138" indent="-358775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GB" sz="2400" b="0"/>
              <a:t>We are all against abortion, even if we know it’s necessary. </a:t>
            </a:r>
          </a:p>
          <a:p>
            <a:pPr marL="719138" indent="-358775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GB" sz="2400" b="0"/>
              <a:t>No woman should have to die giving life</a:t>
            </a:r>
            <a:r>
              <a:rPr lang="en-GB" sz="2400" b="0" smtClean="0"/>
              <a:t>.</a:t>
            </a:r>
            <a:endParaRPr lang="en-GB" sz="2400" b="0"/>
          </a:p>
          <a:p>
            <a:pPr marL="719138" indent="-358775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GB" sz="2400" b="0"/>
              <a:t>We must reduce problems like STIs and abortions</a:t>
            </a:r>
            <a:r>
              <a:rPr lang="en-GB" sz="2400" b="0" smtClean="0"/>
              <a:t>.</a:t>
            </a:r>
          </a:p>
          <a:p>
            <a:pPr marL="719138" indent="-358775">
              <a:buClr>
                <a:srgbClr val="800000"/>
              </a:buClr>
              <a:buFont typeface="Wingdings" panose="05000000000000000000" pitchFamily="2" charset="2"/>
              <a:buChar char="§"/>
            </a:pPr>
            <a:endParaRPr lang="en-GB" sz="2400" b="0"/>
          </a:p>
          <a:p>
            <a:pPr marL="449263" indent="-358775"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b="0" smtClean="0"/>
              <a:t>… ambivalent language often used by those who support contraception and SRH. </a:t>
            </a:r>
          </a:p>
          <a:p>
            <a:pPr marL="449263" indent="-358775">
              <a:buClr>
                <a:srgbClr val="800000"/>
              </a:buClr>
              <a:buFont typeface="Wingdings" panose="05000000000000000000" pitchFamily="2" charset="2"/>
              <a:buChar char="v"/>
            </a:pPr>
            <a:endParaRPr lang="en-GB" sz="2400"/>
          </a:p>
          <a:p>
            <a:pPr marL="449263" indent="-358775"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b="0" smtClean="0"/>
              <a:t>So abortion becomes and remains a problem…</a:t>
            </a:r>
          </a:p>
          <a:p>
            <a:pPr marL="360363" indent="0">
              <a:buClr>
                <a:srgbClr val="800000"/>
              </a:buClr>
            </a:pPr>
            <a:endParaRPr lang="en-GB" sz="2400" b="0"/>
          </a:p>
          <a:p>
            <a:pPr marL="0" indent="0"/>
            <a:endParaRPr lang="en-GB" sz="1200" b="0"/>
          </a:p>
        </p:txBody>
      </p:sp>
    </p:spTree>
    <p:extLst>
      <p:ext uri="{BB962C8B-B14F-4D97-AF65-F5344CB8AC3E}">
        <p14:creationId xmlns:p14="http://schemas.microsoft.com/office/powerpoint/2010/main" val="304567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576064"/>
          </a:xfrm>
        </p:spPr>
        <p:txBody>
          <a:bodyPr/>
          <a:lstStyle/>
          <a:p>
            <a:pPr algn="ctr"/>
            <a:r>
              <a:rPr lang="en-GB" b="1" smtClean="0">
                <a:solidFill>
                  <a:srgbClr val="1B587C"/>
                </a:solidFill>
              </a:rPr>
              <a:t>C</a:t>
            </a:r>
            <a:r>
              <a:rPr lang="en-GB" b="1" cap="none" smtClean="0">
                <a:solidFill>
                  <a:srgbClr val="1B587C"/>
                </a:solidFill>
              </a:rPr>
              <a:t>hildren, adolescents and young women</a:t>
            </a:r>
            <a:endParaRPr lang="en-GB" b="1">
              <a:solidFill>
                <a:srgbClr val="1B58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b="0"/>
              <a:t>Adolescents and young people experience the most unwanted </a:t>
            </a:r>
            <a:r>
              <a:rPr lang="en-GB" sz="2400" b="0" smtClean="0"/>
              <a:t>pregnancies (and </a:t>
            </a:r>
            <a:r>
              <a:rPr lang="en-GB" sz="2400" b="0"/>
              <a:t>STIs and </a:t>
            </a:r>
            <a:r>
              <a:rPr lang="en-GB" sz="2400" b="0" smtClean="0"/>
              <a:t>HIV) </a:t>
            </a:r>
            <a:r>
              <a:rPr lang="en-GB" sz="2400" b="0"/>
              <a:t>‒ </a:t>
            </a:r>
            <a:r>
              <a:rPr lang="en-GB" sz="2400" b="0" smtClean="0"/>
              <a:t>have the </a:t>
            </a:r>
            <a:r>
              <a:rPr lang="en-GB" sz="2400" b="0"/>
              <a:t>most </a:t>
            </a:r>
            <a:r>
              <a:rPr lang="en-GB" sz="2400" b="0" smtClean="0"/>
              <a:t>sex and </a:t>
            </a:r>
            <a:r>
              <a:rPr lang="en-GB" sz="2400" b="0"/>
              <a:t>least access to services. </a:t>
            </a:r>
            <a:endParaRPr lang="en-GB" sz="700" b="0"/>
          </a:p>
          <a:p>
            <a:pPr marL="0" indent="0">
              <a:buClr>
                <a:srgbClr val="800000"/>
              </a:buClr>
            </a:pPr>
            <a:endParaRPr lang="en-GB" sz="1000" b="0"/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b="0"/>
              <a:t>Among the 21.6 million women each year with unsafe abortions, adolescents suffer the most from complications and have the highest unmet need for contraception ‒ </a:t>
            </a:r>
            <a:r>
              <a:rPr lang="en-GB" sz="2400" b="0" smtClean="0"/>
              <a:t>yet are still </a:t>
            </a:r>
            <a:r>
              <a:rPr lang="en-GB" sz="2400" b="0"/>
              <a:t>not perceived as eligible for “family planning” </a:t>
            </a:r>
            <a:r>
              <a:rPr lang="en-GB" sz="2400" b="0" smtClean="0"/>
              <a:t>in many </a:t>
            </a:r>
            <a:r>
              <a:rPr lang="en-GB" sz="2400" b="0"/>
              <a:t>countries.</a:t>
            </a:r>
          </a:p>
          <a:p>
            <a:pPr marL="0" indent="0">
              <a:buClr>
                <a:srgbClr val="800000"/>
              </a:buClr>
            </a:pPr>
            <a:endParaRPr lang="en-GB" sz="1000" b="0" smtClean="0"/>
          </a:p>
          <a:p>
            <a:pPr marL="0" indent="0">
              <a:buClr>
                <a:srgbClr val="800000"/>
              </a:buClr>
            </a:pPr>
            <a:r>
              <a:rPr lang="en-GB" sz="2400" smtClean="0"/>
              <a:t>Sexual abuse and rape are rampant</a:t>
            </a:r>
            <a:endParaRPr lang="en-GB" sz="2400"/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b="0" smtClean="0"/>
              <a:t>In Paraguay, 600 </a:t>
            </a:r>
            <a:r>
              <a:rPr lang="en-GB" sz="2400" b="0"/>
              <a:t>girls aged 14 </a:t>
            </a:r>
            <a:r>
              <a:rPr lang="en-GB" sz="2400" b="0" smtClean="0"/>
              <a:t>and </a:t>
            </a:r>
            <a:r>
              <a:rPr lang="en-GB" sz="2400" b="0"/>
              <a:t>under become pregnant each year in </a:t>
            </a:r>
            <a:r>
              <a:rPr lang="en-GB" sz="2400" b="0" smtClean="0"/>
              <a:t>a </a:t>
            </a:r>
            <a:r>
              <a:rPr lang="en-GB" sz="2400" b="0"/>
              <a:t>country of 6.8 million </a:t>
            </a:r>
            <a:r>
              <a:rPr lang="en-GB" sz="2400" b="0" smtClean="0"/>
              <a:t>people. </a:t>
            </a:r>
            <a:r>
              <a:rPr lang="en-GB" sz="2000" b="0" smtClean="0"/>
              <a:t>(</a:t>
            </a:r>
            <a:r>
              <a:rPr lang="en-GB" sz="2000" b="0" u="sng">
                <a:solidFill>
                  <a:srgbClr val="800000"/>
                </a:solidFill>
                <a:hlinkClick r:id="rId2"/>
              </a:rPr>
              <a:t>http://www.cbc.ca/news/world/protests-in-paraguay-where-abortion-is-illegal-in-case-of-10-year-old-rape-victim-1.3070439</a:t>
            </a:r>
            <a:r>
              <a:rPr lang="en-GB" sz="2000" b="0">
                <a:solidFill>
                  <a:srgbClr val="800000"/>
                </a:solidFill>
              </a:rPr>
              <a:t> </a:t>
            </a:r>
            <a:r>
              <a:rPr lang="en-GB" sz="2000" b="0" smtClean="0"/>
              <a:t>)</a:t>
            </a:r>
          </a:p>
          <a:p>
            <a:pPr marL="0" indent="0">
              <a:buClr>
                <a:srgbClr val="800000"/>
              </a:buClr>
            </a:pPr>
            <a:endParaRPr lang="en-GB" sz="1000" b="0"/>
          </a:p>
          <a:p>
            <a:pPr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GB" sz="2400" b="0" smtClean="0"/>
              <a:t>Thousands </a:t>
            </a:r>
            <a:r>
              <a:rPr lang="en-GB" sz="2400" b="0"/>
              <a:t>of children in the </a:t>
            </a:r>
            <a:r>
              <a:rPr lang="en-GB" sz="2400" b="0" smtClean="0"/>
              <a:t>US give </a:t>
            </a:r>
            <a:r>
              <a:rPr lang="en-GB" sz="2400" b="0"/>
              <a:t>birth each year</a:t>
            </a:r>
            <a:r>
              <a:rPr lang="en-GB" sz="2400" b="0" smtClean="0"/>
              <a:t>.                     </a:t>
            </a:r>
            <a:r>
              <a:rPr lang="en-GB" sz="2000" b="0" smtClean="0"/>
              <a:t>(</a:t>
            </a:r>
            <a:r>
              <a:rPr lang="en-GB" sz="2000" b="0"/>
              <a:t>US Centers for Disease </a:t>
            </a:r>
            <a:r>
              <a:rPr lang="en-GB" sz="2000" b="0" smtClean="0"/>
              <a:t>Control)</a:t>
            </a:r>
            <a:endParaRPr lang="en-GB" sz="2000" b="0"/>
          </a:p>
        </p:txBody>
      </p:sp>
    </p:spTree>
    <p:extLst>
      <p:ext uri="{BB962C8B-B14F-4D97-AF65-F5344CB8AC3E}">
        <p14:creationId xmlns:p14="http://schemas.microsoft.com/office/powerpoint/2010/main" val="10430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63272" cy="562075"/>
          </a:xfrm>
        </p:spPr>
        <p:txBody>
          <a:bodyPr/>
          <a:lstStyle/>
          <a:p>
            <a:pPr lvl="0" algn="ctr"/>
            <a:r>
              <a:rPr lang="en-GB" b="1" cap="none" smtClean="0">
                <a:solidFill>
                  <a:srgbClr val="1B587C"/>
                </a:solidFill>
              </a:rPr>
              <a:t>Global policy: "FP vs. abortion" democratic deficit</a:t>
            </a:r>
            <a:endParaRPr lang="en-GB" b="1" cap="none">
              <a:solidFill>
                <a:srgbClr val="1B58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5" cy="5688632"/>
          </a:xfrm>
        </p:spPr>
        <p:txBody>
          <a:bodyPr>
            <a:normAutofit fontScale="92500"/>
          </a:bodyPr>
          <a:lstStyle/>
          <a:p>
            <a:pPr>
              <a:buClr>
                <a:srgbClr val="800000"/>
              </a:buClr>
              <a:buSzPct val="120000"/>
              <a:buFont typeface="Wingdings" panose="05000000000000000000" pitchFamily="2" charset="2"/>
              <a:buChar char="v"/>
            </a:pPr>
            <a:r>
              <a:rPr lang="en-GB" sz="2400" b="0" smtClean="0">
                <a:latin typeface="Calibri" panose="020F0502020204030204" pitchFamily="34" charset="0"/>
                <a:cs typeface="Calibri" panose="020F0502020204030204" pitchFamily="34" charset="0"/>
              </a:rPr>
              <a:t>ICPD 1994 ‒ a </a:t>
            </a:r>
            <a:r>
              <a:rPr lang="en-GB" sz="2400" b="0">
                <a:latin typeface="Calibri" panose="020F0502020204030204" pitchFamily="34" charset="0"/>
                <a:cs typeface="Calibri" panose="020F0502020204030204" pitchFamily="34" charset="0"/>
              </a:rPr>
              <a:t>wider definition and concept of SRHR was </a:t>
            </a:r>
            <a:r>
              <a:rPr lang="en-GB" sz="2400" b="0" smtClean="0">
                <a:latin typeface="Calibri" panose="020F0502020204030204" pitchFamily="34" charset="0"/>
                <a:cs typeface="Calibri" panose="020F0502020204030204" pitchFamily="34" charset="0"/>
              </a:rPr>
              <a:t>agreed, positive emphasis on family planning, </a:t>
            </a:r>
            <a:r>
              <a:rPr lang="en-GB" sz="2400" b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GB" sz="2400" b="0" smtClean="0">
                <a:latin typeface="Calibri" panose="020F0502020204030204" pitchFamily="34" charset="0"/>
                <a:cs typeface="Calibri" panose="020F0502020204030204" pitchFamily="34" charset="0"/>
              </a:rPr>
              <a:t>right </a:t>
            </a:r>
            <a:r>
              <a:rPr lang="en-GB" sz="2400" b="0">
                <a:latin typeface="Calibri" panose="020F0502020204030204" pitchFamily="34" charset="0"/>
                <a:cs typeface="Calibri" panose="020F0502020204030204" pitchFamily="34" charset="0"/>
              </a:rPr>
              <a:t>to abortion </a:t>
            </a:r>
            <a:r>
              <a:rPr lang="en-GB" sz="2400" b="0" smtClean="0">
                <a:latin typeface="Calibri" panose="020F0502020204030204" pitchFamily="34" charset="0"/>
                <a:cs typeface="Calibri" panose="020F0502020204030204" pitchFamily="34" charset="0"/>
              </a:rPr>
              <a:t>fatally compromised.</a:t>
            </a:r>
          </a:p>
          <a:p>
            <a:pPr marL="0" indent="0">
              <a:buClr>
                <a:srgbClr val="800000"/>
              </a:buClr>
              <a:buSzPct val="120000"/>
            </a:pPr>
            <a:endParaRPr lang="en-GB" sz="2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800000"/>
              </a:buClr>
              <a:buSzPct val="120000"/>
              <a:buFont typeface="Wingdings" panose="05000000000000000000" pitchFamily="2" charset="2"/>
              <a:buChar char="v"/>
            </a:pPr>
            <a:r>
              <a:rPr lang="en-GB" sz="2400" b="0" smtClean="0">
                <a:latin typeface="Calibri" panose="020F0502020204030204" pitchFamily="34" charset="0"/>
                <a:cs typeface="Calibri" panose="020F0502020204030204" pitchFamily="34" charset="0"/>
              </a:rPr>
              <a:t>MDGs omitted any reference </a:t>
            </a:r>
            <a:r>
              <a:rPr lang="en-GB" sz="2400" b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2400" b="0" smtClean="0">
                <a:latin typeface="Calibri" panose="020F0502020204030204" pitchFamily="34" charset="0"/>
                <a:cs typeface="Calibri" panose="020F0502020204030204" pitchFamily="34" charset="0"/>
              </a:rPr>
              <a:t>family </a:t>
            </a:r>
            <a:r>
              <a:rPr lang="en-GB" sz="2400" b="0">
                <a:latin typeface="Calibri" panose="020F0502020204030204" pitchFamily="34" charset="0"/>
                <a:cs typeface="Calibri" panose="020F0502020204030204" pitchFamily="34" charset="0"/>
              </a:rPr>
              <a:t>planning and </a:t>
            </a:r>
            <a:r>
              <a:rPr lang="en-GB" sz="2400" b="0" smtClean="0">
                <a:latin typeface="Calibri" panose="020F0502020204030204" pitchFamily="34" charset="0"/>
                <a:cs typeface="Calibri" panose="020F0502020204030204" pitchFamily="34" charset="0"/>
              </a:rPr>
              <a:t>abortion; access to reproductive health inserted late, never promoted. </a:t>
            </a:r>
          </a:p>
          <a:p>
            <a:pPr marL="0" indent="0">
              <a:buClr>
                <a:srgbClr val="800000"/>
              </a:buClr>
              <a:buSzPct val="120000"/>
            </a:pPr>
            <a:endParaRPr lang="en-GB" sz="200" b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800000"/>
              </a:buClr>
              <a:buSzPct val="120000"/>
              <a:buFont typeface="Wingdings" panose="05000000000000000000" pitchFamily="2" charset="2"/>
              <a:buChar char="v"/>
            </a:pPr>
            <a:r>
              <a:rPr lang="en-GB" sz="2400" b="0" smtClean="0">
                <a:latin typeface="Calibri" panose="020F0502020204030204" pitchFamily="34" charset="0"/>
                <a:cs typeface="Calibri" panose="020F0502020204030204" pitchFamily="34" charset="0"/>
              </a:rPr>
              <a:t>Post-2015 agenda problems about including SRHR; abortion is almost entirely invisible despite an important statement by the UN SG recently.</a:t>
            </a:r>
          </a:p>
          <a:p>
            <a:pPr marL="0" indent="0">
              <a:buClr>
                <a:srgbClr val="800000"/>
              </a:buClr>
              <a:buSzPct val="120000"/>
            </a:pPr>
            <a:endParaRPr lang="en-GB" sz="2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800000"/>
              </a:buClr>
              <a:buSzPct val="120000"/>
              <a:buFont typeface="Wingdings" panose="05000000000000000000" pitchFamily="2" charset="2"/>
              <a:buChar char="v"/>
            </a:pPr>
            <a:r>
              <a:rPr lang="en-GB" sz="2400" b="0" smtClean="0">
                <a:latin typeface="Calibri" panose="020F0502020204030204" pitchFamily="34" charset="0"/>
                <a:cs typeface="Calibri" panose="020F0502020204030204" pitchFamily="34" charset="0"/>
              </a:rPr>
              <a:t>ICPD+20 and Beijing+20 outcomes disappointing, stuck in the past.</a:t>
            </a:r>
          </a:p>
          <a:p>
            <a:pPr marL="0" indent="0">
              <a:buClr>
                <a:srgbClr val="800000"/>
              </a:buClr>
              <a:buSzPct val="120000"/>
            </a:pPr>
            <a:endParaRPr lang="en-GB" sz="2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800000"/>
              </a:buClr>
              <a:buSzPct val="120000"/>
              <a:buFont typeface="Wingdings" panose="05000000000000000000" pitchFamily="2" charset="2"/>
              <a:buChar char="v"/>
            </a:pPr>
            <a:r>
              <a:rPr lang="en-GB" sz="2400" b="0" smtClean="0">
                <a:latin typeface="Calibri" panose="020F0502020204030204" pitchFamily="34" charset="0"/>
                <a:cs typeface="Calibri" panose="020F0502020204030204" pitchFamily="34" charset="0"/>
              </a:rPr>
              <a:t>FP 2020</a:t>
            </a:r>
            <a:r>
              <a:rPr lang="en-GB" sz="2400" b="0" smtClean="0">
                <a:cs typeface="Calibri" panose="020F0502020204030204" pitchFamily="34" charset="0"/>
              </a:rPr>
              <a:t> </a:t>
            </a:r>
            <a:r>
              <a:rPr lang="en-GB" sz="2400" b="0"/>
              <a:t> </a:t>
            </a:r>
            <a:r>
              <a:rPr lang="en-GB" sz="2400" b="0" smtClean="0"/>
              <a:t>‒ only “unmet </a:t>
            </a:r>
            <a:r>
              <a:rPr lang="en-GB" sz="2400" b="0"/>
              <a:t>need” </a:t>
            </a:r>
            <a:r>
              <a:rPr lang="en-GB" sz="2400" b="0" smtClean="0"/>
              <a:t>recognised is for contraception.</a:t>
            </a:r>
            <a:endParaRPr lang="en-GB" sz="2400" b="0" smtClean="0">
              <a:cs typeface="Calibri" panose="020F0502020204030204" pitchFamily="34" charset="0"/>
            </a:endParaRPr>
          </a:p>
          <a:p>
            <a:pPr marL="0" indent="0">
              <a:buClr>
                <a:srgbClr val="800000"/>
              </a:buClr>
              <a:buSzPct val="120000"/>
            </a:pPr>
            <a:endParaRPr lang="en-GB" sz="1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800000"/>
              </a:buClr>
              <a:buSzPct val="120000"/>
              <a:buFont typeface="Wingdings" panose="05000000000000000000" pitchFamily="2" charset="2"/>
              <a:buChar char="v"/>
            </a:pPr>
            <a:r>
              <a:rPr lang="en-GB" sz="2400" b="0">
                <a:latin typeface="Calibri" panose="020F0502020204030204" pitchFamily="34" charset="0"/>
                <a:cs typeface="Calibri" panose="020F0502020204030204" pitchFamily="34" charset="0"/>
              </a:rPr>
              <a:t>European donors' positive </a:t>
            </a:r>
            <a:r>
              <a:rPr lang="en-GB" sz="2400" b="0" smtClean="0">
                <a:latin typeface="Calibri" panose="020F0502020204030204" pitchFamily="34" charset="0"/>
                <a:cs typeface="Calibri" panose="020F0502020204030204" pitchFamily="34" charset="0"/>
              </a:rPr>
              <a:t>policies supporting safe </a:t>
            </a:r>
            <a:r>
              <a:rPr lang="en-GB" sz="2400" b="0">
                <a:latin typeface="Calibri" panose="020F0502020204030204" pitchFamily="34" charset="0"/>
                <a:cs typeface="Calibri" panose="020F0502020204030204" pitchFamily="34" charset="0"/>
              </a:rPr>
              <a:t>abortion, </a:t>
            </a:r>
            <a:r>
              <a:rPr lang="en-GB" sz="2400" b="0" smtClean="0">
                <a:latin typeface="Calibri" panose="020F0502020204030204" pitchFamily="34" charset="0"/>
                <a:cs typeface="Calibri" panose="020F0502020204030204" pitchFamily="34" charset="0"/>
              </a:rPr>
              <a:t>contrasted with USAID/Gates </a:t>
            </a:r>
            <a:r>
              <a:rPr lang="en-GB" sz="2400" b="0">
                <a:latin typeface="Calibri" panose="020F0502020204030204" pitchFamily="34" charset="0"/>
                <a:cs typeface="Calibri" panose="020F0502020204030204" pitchFamily="34" charset="0"/>
              </a:rPr>
              <a:t>funding for PAC only.</a:t>
            </a:r>
          </a:p>
          <a:p>
            <a:pPr marL="0" indent="0">
              <a:buClr>
                <a:srgbClr val="800000"/>
              </a:buClr>
              <a:buSzPct val="120000"/>
            </a:pPr>
            <a:endParaRPr lang="en-GB" sz="2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800000"/>
              </a:buClr>
              <a:buSzPct val="120000"/>
              <a:buFont typeface="Wingdings" panose="05000000000000000000" pitchFamily="2" charset="2"/>
              <a:buChar char="v"/>
            </a:pPr>
            <a:r>
              <a:rPr lang="en-GB" sz="2400" b="0"/>
              <a:t>Global Strategy for Women’s, Children’s and Adolescents’ Health </a:t>
            </a:r>
            <a:r>
              <a:rPr lang="en-GB" sz="2400" b="0" smtClean="0"/>
              <a:t>2015 ‒ unsafe abortion mentioned </a:t>
            </a:r>
            <a:r>
              <a:rPr lang="en-GB" sz="2400" b="0"/>
              <a:t>only once </a:t>
            </a:r>
            <a:r>
              <a:rPr lang="en-GB" sz="2400" b="0" smtClean="0"/>
              <a:t>re adolescents.</a:t>
            </a:r>
            <a:endParaRPr lang="en-GB" sz="2400" b="0"/>
          </a:p>
        </p:txBody>
      </p:sp>
    </p:spTree>
    <p:extLst>
      <p:ext uri="{BB962C8B-B14F-4D97-AF65-F5344CB8AC3E}">
        <p14:creationId xmlns:p14="http://schemas.microsoft.com/office/powerpoint/2010/main" val="110685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538" y="332656"/>
            <a:ext cx="7520940" cy="548640"/>
          </a:xfrm>
        </p:spPr>
        <p:txBody>
          <a:bodyPr/>
          <a:lstStyle/>
          <a:p>
            <a:pPr algn="ctr"/>
            <a:r>
              <a:rPr lang="en-GB" b="1" cap="none" smtClean="0">
                <a:solidFill>
                  <a:srgbClr val="1B587C"/>
                </a:solidFill>
              </a:rPr>
              <a:t>Abortion is a solution for women</a:t>
            </a:r>
            <a:endParaRPr lang="en-GB" b="1" cap="none">
              <a:solidFill>
                <a:srgbClr val="1B587C"/>
              </a:solidFill>
            </a:endParaRPr>
          </a:p>
        </p:txBody>
      </p:sp>
      <p:pic>
        <p:nvPicPr>
          <p:cNvPr id="9218" name="Picture 2" descr="C:\marge\Images\Faundes Thomas Hoepker Day after inauguration of President Bachelet Chile 2006 NYC55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08" y="980728"/>
            <a:ext cx="6991076" cy="488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773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13588</TotalTime>
  <Words>1943</Words>
  <Application>Microsoft Office PowerPoint</Application>
  <PresentationFormat>On-screen Show (4:3)</PresentationFormat>
  <Paragraphs>169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Theme1</vt:lpstr>
      <vt:lpstr>Photo Editor Photo</vt:lpstr>
      <vt:lpstr>abortion today:   WHAT WOMEN NEED and WANT</vt:lpstr>
      <vt:lpstr>Total fertility rate globally  =  almost 2</vt:lpstr>
      <vt:lpstr>If we want the family planning community to embrace women's need for abortion, we need to embrace women's need for contraception.</vt:lpstr>
      <vt:lpstr>Main reasons for not using a contraceptive method         =  need for abortion </vt:lpstr>
      <vt:lpstr>none of these reasons is stupid or irresponsible.</vt:lpstr>
      <vt:lpstr>Yet abortion is still treated as a problem…</vt:lpstr>
      <vt:lpstr>Children, adolescents and young women</vt:lpstr>
      <vt:lpstr>Global policy: "FP vs. abortion" democratic deficit</vt:lpstr>
      <vt:lpstr>Abortion is a solution for women</vt:lpstr>
      <vt:lpstr>Women also need…</vt:lpstr>
      <vt:lpstr>Us to sort out our terminology</vt:lpstr>
      <vt:lpstr>Research to improve efficacy of medical abortion</vt:lpstr>
      <vt:lpstr>Research that crosses the line between  contraception and abortion with new methods</vt:lpstr>
      <vt:lpstr>Evidence from existing research/guidance acted upon</vt:lpstr>
      <vt:lpstr>Universal approval for mifepristone</vt:lpstr>
      <vt:lpstr>Improvements in service delivery</vt:lpstr>
      <vt:lpstr>Condemn medical abuse,  such as refusal to provide pain relief  or  the use of caesarean section to avoid doing a second trimester abortion that would be illegal (Argentina) or to save the life of the baby when the woman has asked for an abortion (Ireland, Paraguay).</vt:lpstr>
      <vt:lpstr>Sexuality education for adolescent  girls and boys. </vt:lpstr>
      <vt:lpstr>Training for primary care and community-based providers</vt:lpstr>
      <vt:lpstr>Information for women so that they can have a safe abortion as early as possible.</vt:lpstr>
      <vt:lpstr>Turning self-help into health service policy</vt:lpstr>
      <vt:lpstr>Harm reduction  ≠  the absence of harm</vt:lpstr>
      <vt:lpstr>Value and limitations of self-help abortions</vt:lpstr>
      <vt:lpstr>Abortion to be decriminalised and  available on a woman's request.</vt:lpstr>
      <vt:lpstr>Campaign for safe abortion: women's right !</vt:lpstr>
      <vt:lpstr>Thank you very much!!!</vt:lpstr>
      <vt:lpstr>Sources 1</vt:lpstr>
      <vt:lpstr>Sources  2</vt:lpstr>
    </vt:vector>
  </TitlesOfParts>
  <Company>Repro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Marge Berer</dc:creator>
  <cp:lastModifiedBy>Marge Berer</cp:lastModifiedBy>
  <cp:revision>3159</cp:revision>
  <cp:lastPrinted>2015-01-28T19:27:15Z</cp:lastPrinted>
  <dcterms:created xsi:type="dcterms:W3CDTF">2010-07-20T13:22:31Z</dcterms:created>
  <dcterms:modified xsi:type="dcterms:W3CDTF">2015-10-18T15:19:27Z</dcterms:modified>
</cp:coreProperties>
</file>